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14"/>
  </p:notesMasterIdLst>
  <p:sldIdLst>
    <p:sldId id="336" r:id="rId3"/>
    <p:sldId id="324" r:id="rId4"/>
    <p:sldId id="325" r:id="rId5"/>
    <p:sldId id="326" r:id="rId6"/>
    <p:sldId id="327" r:id="rId7"/>
    <p:sldId id="328" r:id="rId8"/>
    <p:sldId id="329" r:id="rId9"/>
    <p:sldId id="330" r:id="rId10"/>
    <p:sldId id="331" r:id="rId11"/>
    <p:sldId id="332" r:id="rId12"/>
    <p:sldId id="333" r:id="rId13"/>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iOCUgAWaCwgvKRBIFx6aw==" hashData="JOBiFW+dMwfkULp/9a3eQhAUfWmhh+DIKINO2NJ7ScmDTUkgXrd4tFs89Ou4jn/r4pGxYC2Ye2qivGvUS6Rp2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壁下優子" initials="壁下優子" lastIdx="0" clrIdx="0">
    <p:extLst>
      <p:ext uri="{19B8F6BF-5375-455C-9EA6-DF929625EA0E}">
        <p15:presenceInfo xmlns:p15="http://schemas.microsoft.com/office/powerpoint/2012/main" userId="ec386c9a0e824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6FF33"/>
    <a:srgbClr val="FF6600"/>
    <a:srgbClr val="FF9900"/>
    <a:srgbClr val="002060"/>
    <a:srgbClr val="FFFF99"/>
    <a:srgbClr val="FF3B3B"/>
    <a:srgbClr val="FF8F8F"/>
    <a:srgbClr val="FF1D1D"/>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1926" autoAdjust="0"/>
  </p:normalViewPr>
  <p:slideViewPr>
    <p:cSldViewPr>
      <p:cViewPr varScale="1">
        <p:scale>
          <a:sx n="55" d="100"/>
          <a:sy n="55" d="100"/>
        </p:scale>
        <p:origin x="1600" y="36"/>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888"/>
    </p:cViewPr>
  </p:sorterViewPr>
  <p:notesViewPr>
    <p:cSldViewPr>
      <p:cViewPr varScale="1">
        <p:scale>
          <a:sx n="51" d="100"/>
          <a:sy n="51" d="100"/>
        </p:scale>
        <p:origin x="292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Mtt01-sv001\aa3095\&#29983;&#29987;&#12288;&#33538;&#26408;\&#12304;&#12472;&#12305;&#65306;&#12376;&#12421;&#12358;&#12383;&#12367;&#23567;&#30010;\&#12304;&#12461;&#12305;&#65306;&#12461;&#12515;&#12522;&#12450;&#29677;\2019&#24180;%20&#20241;&#26085;&#38651;&#35441;&#12450;&#12531;&#12465;&#12540;&#12488;&#32080;&#26524;\&#12450;&#12531;&#12465;&#12540;&#12488;&#22238;&#31572;&#32080;&#26524;&#12414;&#12392;&#12417;&#65288;&#26377;&#21177;&#22238;&#31572;669&#20214;&#12398;&#12415;&#65289;.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282874234930706"/>
          <c:y val="8.6113543596572487E-2"/>
          <c:w val="0.3957892244828386"/>
          <c:h val="0.9081925698884955"/>
        </c:manualLayout>
      </c:layout>
      <c:barChart>
        <c:barDir val="bar"/>
        <c:grouping val="clustered"/>
        <c:varyColors val="0"/>
        <c:ser>
          <c:idx val="0"/>
          <c:order val="0"/>
          <c:spPr>
            <a:solidFill>
              <a:schemeClr val="accent1"/>
            </a:solidFill>
            <a:ln w="19050">
              <a:solidFill>
                <a:schemeClr val="lt1"/>
              </a:solidFill>
            </a:ln>
            <a:effectLst/>
          </c:spPr>
          <c:invertIfNegative val="0"/>
          <c:dLbls>
            <c:dLbl>
              <c:idx val="0"/>
              <c:layout>
                <c:manualLayout>
                  <c:x val="-6.252243123848933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C84-4774-A12B-CCFF17BAA94B}"/>
                </c:ext>
              </c:extLst>
            </c:dLbl>
            <c:dLbl>
              <c:idx val="4"/>
              <c:layout>
                <c:manualLayout>
                  <c:x val="-6.46890876463653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C84-4774-A12B-CCFF17BAA94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ピポット!$A$42:$A$46</c:f>
              <c:strCache>
                <c:ptCount val="5"/>
                <c:pt idx="0">
                  <c:v>かなり急を要する
（自らが現場へ急行するレベル）</c:v>
                </c:pt>
                <c:pt idx="1">
                  <c:v>急を要する
（誰かに依頼するなどの対応が必要なレベル）</c:v>
                </c:pt>
                <c:pt idx="2">
                  <c:v>少し急を要する
（電話等で済むが指示が必要なレベル）</c:v>
                </c:pt>
                <c:pt idx="3">
                  <c:v>急を要しない
（休日明けでも大丈夫なレベル）</c:v>
                </c:pt>
                <c:pt idx="4">
                  <c:v>無回答</c:v>
                </c:pt>
              </c:strCache>
            </c:strRef>
          </c:cat>
          <c:val>
            <c:numRef>
              <c:f>ピポット!$B$42:$B$46</c:f>
              <c:numCache>
                <c:formatCode>0.0%</c:formatCode>
                <c:ptCount val="5"/>
                <c:pt idx="0">
                  <c:v>1.4947683109118086E-2</c:v>
                </c:pt>
                <c:pt idx="1">
                  <c:v>0.14947683109118087</c:v>
                </c:pt>
                <c:pt idx="2">
                  <c:v>0.56801195814648731</c:v>
                </c:pt>
                <c:pt idx="3">
                  <c:v>0.25411061285500747</c:v>
                </c:pt>
                <c:pt idx="4">
                  <c:v>1.3452914798206279E-2</c:v>
                </c:pt>
              </c:numCache>
            </c:numRef>
          </c:val>
          <c:extLst>
            <c:ext xmlns:c16="http://schemas.microsoft.com/office/drawing/2014/chart" uri="{C3380CC4-5D6E-409C-BE32-E72D297353CC}">
              <c16:uniqueId val="{00000002-0C84-4774-A12B-CCFF17BAA94B}"/>
            </c:ext>
          </c:extLst>
        </c:ser>
        <c:dLbls>
          <c:dLblPos val="ctr"/>
          <c:showLegendKey val="0"/>
          <c:showVal val="1"/>
          <c:showCatName val="0"/>
          <c:showSerName val="0"/>
          <c:showPercent val="0"/>
          <c:showBubbleSize val="0"/>
        </c:dLbls>
        <c:gapWidth val="150"/>
        <c:axId val="145677536"/>
        <c:axId val="145675576"/>
      </c:barChart>
      <c:valAx>
        <c:axId val="14567557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5677536"/>
        <c:crosses val="autoZero"/>
        <c:crossBetween val="between"/>
      </c:valAx>
      <c:catAx>
        <c:axId val="1456775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ja-JP"/>
          </a:p>
        </c:txPr>
        <c:crossAx val="145675576"/>
        <c:crosses val="autoZero"/>
        <c:auto val="1"/>
        <c:lblAlgn val="ctr"/>
        <c:lblOffset val="100"/>
        <c:noMultiLvlLbl val="0"/>
      </c:catAx>
      <c:spPr>
        <a:noFill/>
        <a:ln>
          <a:noFill/>
        </a:ln>
        <a:effectLst>
          <a:glow rad="76200">
            <a:schemeClr val="accent1">
              <a:alpha val="40000"/>
            </a:schemeClr>
          </a:glow>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84870" cy="502676"/>
          </a:xfrm>
          <a:prstGeom prst="rect">
            <a:avLst/>
          </a:prstGeom>
        </p:spPr>
        <p:txBody>
          <a:bodyPr vert="horz" lIns="96602" tIns="48301" rIns="96602" bIns="48301"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0"/>
            <a:ext cx="2984870" cy="502676"/>
          </a:xfrm>
          <a:prstGeom prst="rect">
            <a:avLst/>
          </a:prstGeom>
        </p:spPr>
        <p:txBody>
          <a:bodyPr vert="horz" lIns="96602" tIns="48301" rIns="96602" bIns="48301" rtlCol="0"/>
          <a:lstStyle>
            <a:lvl1pPr algn="r">
              <a:defRPr sz="1300"/>
            </a:lvl1pPr>
          </a:lstStyle>
          <a:p>
            <a:fld id="{B2645CDD-44D1-487D-A74E-15038A52770E}" type="datetimeFigureOut">
              <a:rPr kumimoji="1" lang="ja-JP" altLang="en-US" smtClean="0"/>
              <a:t>2020/3/16</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2" tIns="48301" rIns="96602" bIns="48301" rtlCol="0" anchor="ctr"/>
          <a:lstStyle/>
          <a:p>
            <a:endParaRPr lang="ja-JP" altLang="en-US"/>
          </a:p>
        </p:txBody>
      </p:sp>
      <p:sp>
        <p:nvSpPr>
          <p:cNvPr id="5" name="ノート プレースホルダー 4"/>
          <p:cNvSpPr>
            <a:spLocks noGrp="1"/>
          </p:cNvSpPr>
          <p:nvPr>
            <p:ph type="body" sz="quarter" idx="3"/>
          </p:nvPr>
        </p:nvSpPr>
        <p:spPr>
          <a:xfrm>
            <a:off x="688817" y="4821505"/>
            <a:ext cx="5510530" cy="3944869"/>
          </a:xfrm>
          <a:prstGeom prst="rect">
            <a:avLst/>
          </a:prstGeom>
        </p:spPr>
        <p:txBody>
          <a:bodyPr vert="horz" lIns="96602" tIns="48301" rIns="96602" bIns="483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6039"/>
            <a:ext cx="2984870" cy="502675"/>
          </a:xfrm>
          <a:prstGeom prst="rect">
            <a:avLst/>
          </a:prstGeom>
        </p:spPr>
        <p:txBody>
          <a:bodyPr vert="horz" lIns="96602" tIns="48301" rIns="96602" bIns="4830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6039"/>
            <a:ext cx="2984870" cy="502675"/>
          </a:xfrm>
          <a:prstGeom prst="rect">
            <a:avLst/>
          </a:prstGeom>
        </p:spPr>
        <p:txBody>
          <a:bodyPr vert="horz" lIns="96602" tIns="48301" rIns="96602" bIns="48301" rtlCol="0" anchor="b"/>
          <a:lstStyle>
            <a:lvl1pPr algn="r">
              <a:defRPr sz="1300"/>
            </a:lvl1pPr>
          </a:lstStyle>
          <a:p>
            <a:fld id="{E7AB00D4-C27C-48CE-A259-10EA1AD0EA21}" type="slidenum">
              <a:rPr kumimoji="1" lang="ja-JP" altLang="en-US" smtClean="0"/>
              <a:t>‹#›</a:t>
            </a:fld>
            <a:endParaRPr kumimoji="1" lang="ja-JP" altLang="en-US"/>
          </a:p>
        </p:txBody>
      </p:sp>
    </p:spTree>
    <p:extLst>
      <p:ext uri="{BB962C8B-B14F-4D97-AF65-F5344CB8AC3E}">
        <p14:creationId xmlns:p14="http://schemas.microsoft.com/office/powerpoint/2010/main" val="34869410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z="1100" dirty="0"/>
              <a:t>2018</a:t>
            </a:r>
            <a:r>
              <a:rPr lang="ja-JP" altLang="en-US" sz="1100" dirty="0"/>
              <a:t>年アンケートで聞き取った「仕事の継続を悩む」具体的な理由では、休日の電話対応に関する意見が多く上げられています。</a:t>
            </a:r>
            <a:endParaRPr lang="en-US" altLang="ja-JP" sz="1100" dirty="0"/>
          </a:p>
          <a:p>
            <a:r>
              <a:rPr lang="ja-JP" altLang="en-US" sz="1100" dirty="0"/>
              <a:t>この問題については至急の改善が必要であると考え、</a:t>
            </a:r>
            <a:endParaRPr lang="en-US" altLang="ja-JP" sz="1100" dirty="0"/>
          </a:p>
          <a:p>
            <a:r>
              <a:rPr lang="ja-JP" altLang="en-US" sz="1100" dirty="0"/>
              <a:t>「休日の電話対応」に注目し、さらに詳細な調査を行いました。</a:t>
            </a:r>
            <a:endParaRPr lang="en-US" altLang="ja-JP" sz="1100" dirty="0"/>
          </a:p>
          <a:p>
            <a:r>
              <a:rPr lang="ja-JP" altLang="en-US" sz="1100" dirty="0"/>
              <a:t>概要はスライドの通りです。</a:t>
            </a:r>
            <a:endParaRPr lang="en-US" altLang="ja-JP" sz="1100" dirty="0"/>
          </a:p>
        </p:txBody>
      </p:sp>
      <p:sp>
        <p:nvSpPr>
          <p:cNvPr id="378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5944ED7-F6DE-4FC4-8BB8-E3A0D2942B43}"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2</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0951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休日の電話対応については、業界全体として取り組みが必要です。</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▼①電話を減らすための周知。</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施工店・職方・他部署に対し、休日は電話をしないよう協力を要請、</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お客様には定休日を事前にお伝えし「担当が休みであること」を意識してもらう。</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▼②システムの構築。</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留守電の自動メッセージで「定休日であること」を伝え、緊急の内容以外は営業日にかけなおしてもらう、</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▼緊急の内容についてはコールセンターに転送する。</a:t>
            </a:r>
            <a:endParaRPr lang="en-US" altLang="ja-JP" sz="1100" dirty="0">
              <a:latin typeface="ＭＳ Ｐ明朝" panose="02020600040205080304" pitchFamily="18" charset="-128"/>
              <a:ea typeface="ＭＳ Ｐ明朝" panose="02020600040205080304" pitchFamily="18" charset="-128"/>
            </a:endParaRPr>
          </a:p>
        </p:txBody>
      </p:sp>
      <p:sp>
        <p:nvSpPr>
          <p:cNvPr id="563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3A235305-66AD-4BAE-9942-95BDED50E4C3}"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11</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1834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100" dirty="0">
                <a:latin typeface="ＭＳ Ｐ明朝" panose="02020600040205080304" pitchFamily="18" charset="-128"/>
                <a:ea typeface="ＭＳ Ｐ明朝" panose="02020600040205080304" pitchFamily="18" charset="-128"/>
              </a:rPr>
              <a:t>アンケートの回答属性はスライドの通りです。</a:t>
            </a: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働き続けられる環境づくりのために何が必要なのかを探るべく現職の施工管理者に対し</a:t>
            </a: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実態調査アンケートを行いました。</a:t>
            </a:r>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687BDE67-1A97-40D8-A1AD-45660BBD6F20}"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3</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22079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休日にどの程度電話対応しているか。</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▼かかってこない・自宅に社用携帯を持ち帰らないという回答はわずか</a:t>
            </a:r>
            <a:r>
              <a:rPr lang="en-US" altLang="ja-JP" sz="1100" dirty="0">
                <a:latin typeface="ＭＳ Ｐ明朝" panose="02020600040205080304" pitchFamily="18" charset="-128"/>
                <a:ea typeface="ＭＳ Ｐ明朝" panose="02020600040205080304" pitchFamily="18" charset="-128"/>
              </a:rPr>
              <a:t>3.1</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▼それ以外の</a:t>
            </a:r>
            <a:r>
              <a:rPr lang="en-US" altLang="ja-JP" sz="1100" dirty="0">
                <a:latin typeface="ＭＳ Ｐ明朝" panose="02020600040205080304" pitchFamily="18" charset="-128"/>
                <a:ea typeface="ＭＳ Ｐ明朝" panose="02020600040205080304" pitchFamily="18" charset="-128"/>
              </a:rPr>
              <a:t>96.7</a:t>
            </a:r>
            <a:r>
              <a:rPr lang="ja-JP" altLang="en-US" sz="1100" dirty="0">
                <a:latin typeface="ＭＳ Ｐ明朝" panose="02020600040205080304" pitchFamily="18" charset="-128"/>
                <a:ea typeface="ＭＳ Ｐ明朝" panose="02020600040205080304" pitchFamily="18" charset="-128"/>
              </a:rPr>
              <a:t>％が</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日に</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件以上の電話を受けているという結果でした。</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ここから、休日の電話対応が常態化していることが読み取れます。</a:t>
            </a:r>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E070813D-3846-4E74-B501-BE060E5A4ABB}"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4</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81901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休日の電話対応に関する思いについて。</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▼「苦痛に感じており、仕事の継続を悩んでいる」が</a:t>
            </a:r>
            <a:r>
              <a:rPr lang="en-US" altLang="ja-JP" sz="1100" dirty="0">
                <a:latin typeface="ＭＳ Ｐ明朝" panose="02020600040205080304" pitchFamily="18" charset="-128"/>
                <a:ea typeface="ＭＳ Ｐ明朝" panose="02020600040205080304" pitchFamily="18" charset="-128"/>
              </a:rPr>
              <a:t>10</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▼「苦痛に感じているが諦めている」または「できればない方が良いが、業務・立場上仕方がないと思う」</a:t>
            </a:r>
            <a:r>
              <a:rPr lang="ja-JP" altLang="en-US" dirty="0"/>
              <a:t>が</a:t>
            </a:r>
            <a:r>
              <a:rPr lang="en-US" altLang="ja-JP" dirty="0"/>
              <a:t>86.4%</a:t>
            </a:r>
          </a:p>
          <a:p>
            <a:pPr eaLnBrk="1" hangingPunct="1">
              <a:spcBef>
                <a:spcPct val="0"/>
              </a:spcBef>
            </a:pPr>
            <a:r>
              <a:rPr lang="ja-JP" altLang="en-US" dirty="0"/>
              <a:t>以上から、</a:t>
            </a:r>
            <a:r>
              <a:rPr lang="ja-JP" altLang="ja-JP" dirty="0"/>
              <a:t>多くの現場</a:t>
            </a:r>
            <a:r>
              <a:rPr lang="ja-JP" altLang="en-US" dirty="0"/>
              <a:t>担当</a:t>
            </a:r>
            <a:r>
              <a:rPr lang="ja-JP" altLang="ja-JP" dirty="0"/>
              <a:t>が休日の電話対応について“改善は難しい”“仕方がない”と感じていることから、</a:t>
            </a:r>
            <a:r>
              <a:rPr lang="ja-JP" altLang="en-US" dirty="0"/>
              <a:t>もう「諦めている」風潮があることがわかります。この風潮を変えていかない限り、働きやすい選ばれる職場にはなり得ません。</a:t>
            </a:r>
            <a:endParaRPr lang="en-US" altLang="ja-JP" dirty="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083D82B3-3144-4A7A-9A3E-C0229DCACC5A}"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5</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84519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休日に電話対応している合計時間を聞いたところ、▼</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時間未満という回答が</a:t>
            </a:r>
            <a:r>
              <a:rPr lang="en-US" altLang="ja-JP" sz="1100" dirty="0">
                <a:latin typeface="ＭＳ Ｐ明朝" panose="02020600040205080304" pitchFamily="18" charset="-128"/>
                <a:ea typeface="ＭＳ Ｐ明朝" panose="02020600040205080304" pitchFamily="18" charset="-128"/>
              </a:rPr>
              <a:t>81.1%</a:t>
            </a:r>
            <a:r>
              <a:rPr lang="ja-JP" altLang="en-US" sz="1100" dirty="0" err="1">
                <a:latin typeface="ＭＳ Ｐ明朝" panose="02020600040205080304" pitchFamily="18" charset="-128"/>
                <a:ea typeface="ＭＳ Ｐ明朝" panose="02020600040205080304" pitchFamily="18" charset="-128"/>
              </a:rPr>
              <a:t>。</a:t>
            </a:r>
            <a:endParaRPr lang="ja-JP" altLang="en-US"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時間という時間を長いとみるか短いとみるかは個人の差がありますが、その電話を休日に受ける必要があるのか疑問に感じます。</a:t>
            </a:r>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B73762BF-FD72-4965-8C51-6529123EE10E}"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6</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407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休日の電話の相手先について。多い相手先を３つ聞き取っています。</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▼お施主様、オーナー様が</a:t>
            </a:r>
            <a:r>
              <a:rPr lang="en-US" altLang="ja-JP" sz="1100" dirty="0">
                <a:latin typeface="ＭＳ Ｐ明朝" panose="02020600040205080304" pitchFamily="18" charset="-128"/>
                <a:ea typeface="ＭＳ Ｐ明朝" panose="02020600040205080304" pitchFamily="18" charset="-128"/>
              </a:rPr>
              <a:t>76</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▼工事店・職方がそれよりも多い</a:t>
            </a:r>
            <a:r>
              <a:rPr lang="en-US" altLang="ja-JP" sz="1100" dirty="0">
                <a:latin typeface="ＭＳ Ｐ明朝" panose="02020600040205080304" pitchFamily="18" charset="-128"/>
                <a:ea typeface="ＭＳ Ｐ明朝" panose="02020600040205080304" pitchFamily="18" charset="-128"/>
              </a:rPr>
              <a:t>87.9</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現場担当の定休日を知っている工事店・職方をはじめ、▼他部署の担当、同僚・上司からも電話がかかっていることがわかります。</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休日の電話対応については、業界全体として「モラル」の改善を訴える段階にきています。</a:t>
            </a:r>
          </a:p>
        </p:txBody>
      </p:sp>
      <p:sp>
        <p:nvSpPr>
          <p:cNvPr id="481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50745EE6-CA8E-4AE1-A1FB-DAEEF1C89627}"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7</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53091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電話の内容について。</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内容で多いものは▼「工事内容の問合せ」ですが、回答するためには、図面や工程を確認する必要があります。</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▼休日に出先で問合せを受けても、回答できるのは出社して確認してからとなります。</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▼そう考えると、留守電のアナウンスなどで対応しても良いのではないかと考えられます。</a:t>
            </a:r>
          </a:p>
        </p:txBody>
      </p:sp>
      <p:sp>
        <p:nvSpPr>
          <p:cNvPr id="501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CFD412C5-75DA-4F51-A409-C4ECE4CD1835}"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8</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6648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電話の緊急性について。</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▼かなり急を要するものは</a:t>
            </a:r>
            <a:r>
              <a:rPr lang="en-US" altLang="ja-JP" sz="1100" dirty="0">
                <a:latin typeface="ＭＳ Ｐ明朝" panose="02020600040205080304" pitchFamily="18" charset="-128"/>
                <a:ea typeface="ＭＳ Ｐ明朝" panose="02020600040205080304" pitchFamily="18" charset="-128"/>
              </a:rPr>
              <a:t>1.5</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▼電話などで指示すれば済む程度の内容が全体の</a:t>
            </a:r>
            <a:r>
              <a:rPr lang="en-US" altLang="ja-JP" sz="1100" dirty="0">
                <a:latin typeface="ＭＳ Ｐ明朝" panose="02020600040205080304" pitchFamily="18" charset="-128"/>
                <a:ea typeface="ＭＳ Ｐ明朝" panose="02020600040205080304" pitchFamily="18" charset="-128"/>
              </a:rPr>
              <a:t>82.2</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D0220B38-A129-48F8-8DD4-CE7B6C6860AB}"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9</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55492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かなり急を要する電話の頻度について。</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▼月に</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度が</a:t>
            </a:r>
            <a:r>
              <a:rPr lang="en-US" altLang="ja-JP" sz="1100" dirty="0">
                <a:latin typeface="ＭＳ Ｐ明朝" panose="02020600040205080304" pitchFamily="18" charset="-128"/>
                <a:ea typeface="ＭＳ Ｐ明朝" panose="02020600040205080304" pitchFamily="18" charset="-128"/>
              </a:rPr>
              <a:t>29.6</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▼数カ月に</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度が</a:t>
            </a:r>
            <a:r>
              <a:rPr lang="en-US" altLang="ja-JP" sz="1100" dirty="0">
                <a:latin typeface="ＭＳ Ｐ明朝" panose="02020600040205080304" pitchFamily="18" charset="-128"/>
                <a:ea typeface="ＭＳ Ｐ明朝" panose="02020600040205080304" pitchFamily="18" charset="-128"/>
              </a:rPr>
              <a:t>46.6</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▼年に</a:t>
            </a:r>
            <a:r>
              <a:rPr lang="en-US" altLang="ja-JP" sz="1100" dirty="0">
                <a:latin typeface="ＭＳ Ｐ明朝" panose="02020600040205080304" pitchFamily="18" charset="-128"/>
                <a:ea typeface="ＭＳ Ｐ明朝" panose="02020600040205080304" pitchFamily="18" charset="-128"/>
              </a:rPr>
              <a:t>1</a:t>
            </a:r>
            <a:r>
              <a:rPr lang="ja-JP" altLang="en-US" sz="1100" dirty="0">
                <a:latin typeface="ＭＳ Ｐ明朝" panose="02020600040205080304" pitchFamily="18" charset="-128"/>
                <a:ea typeface="ＭＳ Ｐ明朝" panose="02020600040205080304" pitchFamily="18" charset="-128"/>
              </a:rPr>
              <a:t>年あるかないかが</a:t>
            </a:r>
            <a:r>
              <a:rPr lang="en-US" altLang="ja-JP" sz="1100" dirty="0">
                <a:latin typeface="ＭＳ Ｐ明朝" panose="02020600040205080304" pitchFamily="18" charset="-128"/>
                <a:ea typeface="ＭＳ Ｐ明朝" panose="02020600040205080304" pitchFamily="18" charset="-128"/>
              </a:rPr>
              <a:t>15.4</a:t>
            </a:r>
            <a:r>
              <a:rPr lang="ja-JP" altLang="en-US" sz="1100" dirty="0">
                <a:latin typeface="ＭＳ Ｐ明朝" panose="02020600040205080304" pitchFamily="18" charset="-128"/>
                <a:ea typeface="ＭＳ Ｐ明朝" panose="02020600040205080304" pitchFamily="18" charset="-128"/>
              </a:rPr>
              <a:t>％</a:t>
            </a:r>
            <a:endParaRPr lang="en-US" altLang="ja-JP" sz="1100" dirty="0">
              <a:latin typeface="ＭＳ Ｐ明朝" panose="02020600040205080304" pitchFamily="18" charset="-128"/>
              <a:ea typeface="ＭＳ Ｐ明朝" panose="02020600040205080304" pitchFamily="18" charset="-128"/>
            </a:endParaRPr>
          </a:p>
          <a:p>
            <a:pPr eaLnBrk="1" hangingPunct="1">
              <a:spcBef>
                <a:spcPct val="0"/>
              </a:spcBef>
            </a:pPr>
            <a:r>
              <a:rPr lang="ja-JP" altLang="en-US" sz="1100" dirty="0">
                <a:latin typeface="ＭＳ Ｐ明朝" panose="02020600040205080304" pitchFamily="18" charset="-128"/>
                <a:ea typeface="ＭＳ Ｐ明朝" panose="02020600040205080304" pitchFamily="18" charset="-128"/>
              </a:rPr>
              <a:t>緊急性のない電話が休日にかからなくなれば、担当者への負担はかなり減るのではないでしょうか。</a:t>
            </a:r>
          </a:p>
        </p:txBody>
      </p:sp>
      <p:sp>
        <p:nvSpPr>
          <p:cNvPr id="542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anose="020F0502020204030204" pitchFamily="34" charset="0"/>
                <a:ea typeface="ＭＳ Ｐゴシック" panose="020B0600070205080204" pitchFamily="50" charset="-128"/>
              </a:defRPr>
            </a:lvl1pPr>
            <a:lvl2pPr marL="699827" indent="-267854">
              <a:defRPr kumimoji="1">
                <a:solidFill>
                  <a:schemeClr val="tx1"/>
                </a:solidFill>
                <a:latin typeface="Calibri" panose="020F0502020204030204" pitchFamily="34" charset="0"/>
                <a:ea typeface="ＭＳ Ｐゴシック" panose="020B0600070205080204" pitchFamily="50" charset="-128"/>
              </a:defRPr>
            </a:lvl2pPr>
            <a:lvl3pPr marL="1076061" indent="-215213">
              <a:defRPr kumimoji="1">
                <a:solidFill>
                  <a:schemeClr val="tx1"/>
                </a:solidFill>
                <a:latin typeface="Calibri" panose="020F0502020204030204" pitchFamily="34" charset="0"/>
                <a:ea typeface="ＭＳ Ｐゴシック" panose="020B0600070205080204" pitchFamily="50" charset="-128"/>
              </a:defRPr>
            </a:lvl3pPr>
            <a:lvl4pPr marL="1506485" indent="-215213">
              <a:defRPr kumimoji="1">
                <a:solidFill>
                  <a:schemeClr val="tx1"/>
                </a:solidFill>
                <a:latin typeface="Calibri" panose="020F0502020204030204" pitchFamily="34" charset="0"/>
                <a:ea typeface="ＭＳ Ｐゴシック" panose="020B0600070205080204" pitchFamily="50" charset="-128"/>
              </a:defRPr>
            </a:lvl4pPr>
            <a:lvl5pPr marL="1936910" indent="-215213">
              <a:defRPr kumimoji="1">
                <a:solidFill>
                  <a:schemeClr val="tx1"/>
                </a:solidFill>
                <a:latin typeface="Calibri" panose="020F0502020204030204" pitchFamily="34" charset="0"/>
                <a:ea typeface="ＭＳ Ｐゴシック" panose="020B0600070205080204" pitchFamily="50" charset="-128"/>
              </a:defRPr>
            </a:lvl5pPr>
            <a:lvl6pPr marL="2382817"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828724"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274631"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720538" indent="-215213"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pPr>
            <a:fld id="{1AEF28EC-1C8A-4F3B-82A3-4EDABF054730}" type="slidenum">
              <a:rPr lang="ja-JP" altLang="en-US" smtClean="0">
                <a:latin typeface="游ゴシック" panose="020B0400000000000000" pitchFamily="50" charset="-128"/>
                <a:ea typeface="游ゴシック" panose="020B0400000000000000" pitchFamily="50" charset="-128"/>
              </a:rPr>
              <a:pPr fontAlgn="base">
                <a:spcBef>
                  <a:spcPct val="0"/>
                </a:spcBef>
                <a:spcAft>
                  <a:spcPct val="0"/>
                </a:spcAft>
              </a:pPr>
              <a:t>10</a:t>
            </a:fld>
            <a:endParaRPr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273481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1721382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97500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2337941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509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905836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450201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85678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kumimoji="1"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577601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kumimoji="1"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7967829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kumimoji="1"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349078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1274396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979169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kumimoji="1"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982452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2675919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8BEF56-DF09-4854-9BC8-8B50065ED701}" type="datetimeFigureOut">
              <a:rPr kumimoji="1" lang="ja-JP" altLang="en-US" smtClean="0">
                <a:solidFill>
                  <a:prstClr val="black">
                    <a:tint val="75000"/>
                  </a:prstClr>
                </a:solidFill>
              </a:rPr>
              <a:pPr/>
              <a:t>2020/3/16</a:t>
            </a:fld>
            <a:endParaRPr kumimoji="1"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kumimoji="1"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B25CD34-BFA4-4917-88F4-3B790EACEB6E}" type="slidenum">
              <a:rPr kumimoji="1" lang="ja-JP" altLang="en-US" smtClean="0">
                <a:solidFill>
                  <a:prstClr val="black">
                    <a:tint val="75000"/>
                  </a:prstClr>
                </a:solidFill>
              </a:rPr>
              <a:pPr/>
              <a:t>‹#›</a:t>
            </a:fld>
            <a:endParaRPr kumimoji="1" lang="ja-JP" altLang="en-US">
              <a:solidFill>
                <a:prstClr val="black">
                  <a:tint val="75000"/>
                </a:prstClr>
              </a:solidFill>
            </a:endParaRPr>
          </a:p>
        </p:txBody>
      </p:sp>
    </p:spTree>
    <p:extLst>
      <p:ext uri="{BB962C8B-B14F-4D97-AF65-F5344CB8AC3E}">
        <p14:creationId xmlns:p14="http://schemas.microsoft.com/office/powerpoint/2010/main" val="3399464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3197412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102069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284288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2489016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2174971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1848545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CC20A7E-71F0-4C49-B331-F600297832CB}" type="datetimeFigureOut">
              <a:rPr kumimoji="1" lang="ja-JP" altLang="en-US" smtClean="0"/>
              <a:pPr/>
              <a:t>2020/3/16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3452844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C20A7E-71F0-4C49-B331-F600297832CB}" type="datetimeFigureOut">
              <a:rPr kumimoji="1" lang="ja-JP" altLang="en-US" smtClean="0"/>
              <a:pPr/>
              <a:t>2020/3/16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18A98-54F7-4CAA-AAD4-EDA32A732C04}" type="slidenum">
              <a:rPr kumimoji="1" lang="ja-JP" altLang="en-US" smtClean="0"/>
              <a:pPr/>
              <a:t>‹#›</a:t>
            </a:fld>
            <a:endParaRPr kumimoji="1" lang="ja-JP" altLang="en-US"/>
          </a:p>
        </p:txBody>
      </p:sp>
    </p:spTree>
    <p:extLst>
      <p:ext uri="{BB962C8B-B14F-4D97-AF65-F5344CB8AC3E}">
        <p14:creationId xmlns:p14="http://schemas.microsoft.com/office/powerpoint/2010/main" val="192238689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118BEF56-DF09-4854-9BC8-8B50065ED701}" type="datetimeFigureOut">
              <a:rPr lang="ja-JP" altLang="en-US" smtClean="0">
                <a:solidFill>
                  <a:prstClr val="black">
                    <a:tint val="75000"/>
                  </a:prstClr>
                </a:solidFill>
              </a:rPr>
              <a:pPr defTabSz="457200"/>
              <a:t>2020/3/16</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6B25CD34-BFA4-4917-88F4-3B790EACEB6E}" type="slidenum">
              <a:rPr lang="ja-JP" altLang="en-US" smtClean="0">
                <a:solidFill>
                  <a:prstClr val="black">
                    <a:tint val="75000"/>
                  </a:prstClr>
                </a:solidFill>
              </a:rPr>
              <a:pPr defTabSz="457200"/>
              <a:t>‹#›</a:t>
            </a:fld>
            <a:endParaRPr lang="ja-JP" altLang="en-US">
              <a:solidFill>
                <a:prstClr val="black">
                  <a:tint val="75000"/>
                </a:prstClr>
              </a:solidFill>
            </a:endParaRPr>
          </a:p>
        </p:txBody>
      </p:sp>
    </p:spTree>
    <p:extLst>
      <p:ext uri="{BB962C8B-B14F-4D97-AF65-F5344CB8AC3E}">
        <p14:creationId xmlns:p14="http://schemas.microsoft.com/office/powerpoint/2010/main" val="121669919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53602-35A4-4960-B7AD-7F92EF0978FF}"/>
              </a:ext>
            </a:extLst>
          </p:cNvPr>
          <p:cNvSpPr>
            <a:spLocks noGrp="1"/>
          </p:cNvSpPr>
          <p:nvPr>
            <p:ph type="ctrTitle"/>
          </p:nvPr>
        </p:nvSpPr>
        <p:spPr>
          <a:xfrm>
            <a:off x="685800" y="1454871"/>
            <a:ext cx="7772400" cy="2387600"/>
          </a:xfrm>
        </p:spPr>
        <p:txBody>
          <a:bodyPr>
            <a:normAutofit/>
          </a:bodyPr>
          <a:lstStyle/>
          <a:p>
            <a:r>
              <a:rPr kumimoji="1" lang="ja-JP" altLang="en-US" dirty="0">
                <a:latin typeface="HGPｺﾞｼｯｸE" panose="020B0900000000000000" pitchFamily="50" charset="-128"/>
                <a:ea typeface="HGPｺﾞｼｯｸE" panose="020B0900000000000000" pitchFamily="50" charset="-128"/>
              </a:rPr>
              <a:t>じゅうたく小町</a:t>
            </a:r>
            <a:br>
              <a:rPr kumimoji="1" lang="en-US" altLang="ja-JP" dirty="0">
                <a:latin typeface="HGPｺﾞｼｯｸE" panose="020B0900000000000000" pitchFamily="50" charset="-128"/>
                <a:ea typeface="HGPｺﾞｼｯｸE" panose="020B0900000000000000" pitchFamily="50" charset="-128"/>
              </a:rPr>
            </a:br>
            <a:r>
              <a:rPr kumimoji="1" lang="ja-JP" altLang="en-US" dirty="0">
                <a:latin typeface="HGPｺﾞｼｯｸE" panose="020B0900000000000000" pitchFamily="50" charset="-128"/>
                <a:ea typeface="HGPｺﾞｼｯｸE" panose="020B0900000000000000" pitchFamily="50" charset="-128"/>
              </a:rPr>
              <a:t>キャリア班の活動報告</a:t>
            </a:r>
          </a:p>
        </p:txBody>
      </p:sp>
      <p:sp>
        <p:nvSpPr>
          <p:cNvPr id="3" name="字幕 2">
            <a:extLst>
              <a:ext uri="{FF2B5EF4-FFF2-40B4-BE49-F238E27FC236}">
                <a16:creationId xmlns:a16="http://schemas.microsoft.com/office/drawing/2014/main" id="{02EA22BA-B794-4664-A7F5-F747C3495157}"/>
              </a:ext>
            </a:extLst>
          </p:cNvPr>
          <p:cNvSpPr>
            <a:spLocks noGrp="1"/>
          </p:cNvSpPr>
          <p:nvPr>
            <p:ph type="subTitle" idx="1"/>
          </p:nvPr>
        </p:nvSpPr>
        <p:spPr>
          <a:xfrm>
            <a:off x="1143000" y="3934546"/>
            <a:ext cx="6858000" cy="1824986"/>
          </a:xfrm>
        </p:spPr>
        <p:txBody>
          <a:bodyPr>
            <a:normAutofit/>
          </a:bodyPr>
          <a:lstStyle/>
          <a:p>
            <a:r>
              <a:rPr lang="ja-JP" altLang="en-US" dirty="0">
                <a:latin typeface="HGPｺﾞｼｯｸE" panose="020B0900000000000000" pitchFamily="50" charset="-128"/>
                <a:ea typeface="HGPｺﾞｼｯｸE" panose="020B0900000000000000" pitchFamily="50" charset="-128"/>
              </a:rPr>
              <a:t>～休日の電話対応について～</a:t>
            </a:r>
            <a:endParaRPr lang="en-US" altLang="ja-JP" dirty="0">
              <a:latin typeface="HGPｺﾞｼｯｸE" panose="020B0900000000000000" pitchFamily="50" charset="-128"/>
              <a:ea typeface="HGPｺﾞｼｯｸE" panose="020B0900000000000000" pitchFamily="50" charset="-128"/>
            </a:endParaRPr>
          </a:p>
          <a:p>
            <a:endParaRPr kumimoji="1" lang="en-US" altLang="ja-JP" dirty="0">
              <a:latin typeface="HGPｺﾞｼｯｸE" panose="020B0900000000000000" pitchFamily="50" charset="-128"/>
              <a:ea typeface="HGPｺﾞｼｯｸE" panose="020B0900000000000000" pitchFamily="50" charset="-128"/>
            </a:endParaRPr>
          </a:p>
          <a:p>
            <a:endParaRPr lang="en-US" altLang="ja-JP" dirty="0">
              <a:latin typeface="HGPｺﾞｼｯｸE" panose="020B0900000000000000" pitchFamily="50" charset="-128"/>
              <a:ea typeface="HGPｺﾞｼｯｸE" panose="020B0900000000000000" pitchFamily="50" charset="-128"/>
            </a:endParaRPr>
          </a:p>
          <a:p>
            <a:pPr algn="r"/>
            <a:r>
              <a:rPr lang="ja-JP" altLang="en-US" dirty="0">
                <a:latin typeface="HGPｺﾞｼｯｸE" panose="020B0900000000000000" pitchFamily="50" charset="-128"/>
                <a:ea typeface="HGPｺﾞｼｯｸE" panose="020B0900000000000000" pitchFamily="50" charset="-128"/>
              </a:rPr>
              <a:t>じゅうたく小町　キャリア班</a:t>
            </a:r>
          </a:p>
          <a:p>
            <a:pPr algn="r"/>
            <a:endParaRPr kumimoji="1" lang="ja-JP" altLang="en-US" dirty="0">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803321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4"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53256" name="コンテンツ プレースホルダー 4"/>
          <p:cNvSpPr txBox="1">
            <a:spLocks/>
          </p:cNvSpPr>
          <p:nvPr/>
        </p:nvSpPr>
        <p:spPr bwMode="auto">
          <a:xfrm>
            <a:off x="274638" y="1128713"/>
            <a:ext cx="85153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「かなり急を要する」電話の頻度は？</a:t>
            </a:r>
            <a:endParaRPr lang="en-US" altLang="ja-JP" sz="2100">
              <a:latin typeface="游ゴシック" panose="020B0400000000000000" pitchFamily="50" charset="-128"/>
              <a:ea typeface="游ゴシック" panose="020B0400000000000000" pitchFamily="50" charset="-128"/>
            </a:endParaRPr>
          </a:p>
        </p:txBody>
      </p:sp>
      <p:graphicFrame>
        <p:nvGraphicFramePr>
          <p:cNvPr id="53257" name="グラフ 15"/>
          <p:cNvGraphicFramePr>
            <a:graphicFrameLocks/>
          </p:cNvGraphicFramePr>
          <p:nvPr/>
        </p:nvGraphicFramePr>
        <p:xfrm>
          <a:off x="876300" y="1501775"/>
          <a:ext cx="7080250" cy="5106988"/>
        </p:xfrm>
        <a:graphic>
          <a:graphicData uri="http://schemas.openxmlformats.org/presentationml/2006/ole">
            <mc:AlternateContent xmlns:mc="http://schemas.openxmlformats.org/markup-compatibility/2006">
              <mc:Choice xmlns:v="urn:schemas-microsoft-com:vml" Requires="v">
                <p:oleObj spid="_x0000_s9233" name="グラフ" r:id="rId4" imgW="7090262" imgH="5114987" progId="Excel.Chart.8">
                  <p:embed/>
                </p:oleObj>
              </mc:Choice>
              <mc:Fallback>
                <p:oleObj name="グラフ" r:id="rId4" imgW="7090262" imgH="5114987" progId="Excel.Chart.8">
                  <p:embed/>
                  <p:pic>
                    <p:nvPicPr>
                      <p:cNvPr id="53257" name="グラフ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501775"/>
                        <a:ext cx="708025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角丸四角形 9"/>
          <p:cNvSpPr/>
          <p:nvPr/>
        </p:nvSpPr>
        <p:spPr>
          <a:xfrm>
            <a:off x="5049838" y="3109913"/>
            <a:ext cx="2244725" cy="908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角丸四角形 10"/>
          <p:cNvSpPr/>
          <p:nvPr/>
        </p:nvSpPr>
        <p:spPr>
          <a:xfrm>
            <a:off x="2955925" y="4902200"/>
            <a:ext cx="2794000" cy="908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角丸四角形 11"/>
          <p:cNvSpPr/>
          <p:nvPr/>
        </p:nvSpPr>
        <p:spPr>
          <a:xfrm>
            <a:off x="995363" y="3097213"/>
            <a:ext cx="3059112" cy="90805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3" name="直線コネクタ 12">
            <a:extLst>
              <a:ext uri="{FF2B5EF4-FFF2-40B4-BE49-F238E27FC236}">
                <a16:creationId xmlns:a16="http://schemas.microsoft.com/office/drawing/2014/main" id="{95E3C158-C367-4682-9712-8751471115FC}"/>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14" name="図 1">
            <a:extLst>
              <a:ext uri="{FF2B5EF4-FFF2-40B4-BE49-F238E27FC236}">
                <a16:creationId xmlns:a16="http://schemas.microsoft.com/office/drawing/2014/main" id="{E5AC9EAA-BA8D-4135-B430-446CAECFEFC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100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1" nodeType="clickEffect">
                                  <p:stCondLst>
                                    <p:cond delay="0"/>
                                  </p:stCondLst>
                                  <p:childTnLst>
                                    <p:animEffect transition="out" filter="wipe(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xit" presetSubtype="8" fill="hold" grpId="1" nodeType="clickEffect">
                                  <p:stCondLst>
                                    <p:cond delay="0"/>
                                  </p:stCondLst>
                                  <p:childTnLst>
                                    <p:animEffect transition="out" filter="wipe(left)">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住宅業界としての解決を</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10" name="コンテンツ プレースホルダ 2"/>
          <p:cNvSpPr txBox="1">
            <a:spLocks/>
          </p:cNvSpPr>
          <p:nvPr/>
        </p:nvSpPr>
        <p:spPr bwMode="auto">
          <a:xfrm>
            <a:off x="581025" y="1282700"/>
            <a:ext cx="8075613" cy="1028700"/>
          </a:xfrm>
          <a:prstGeom prst="rect">
            <a:avLst/>
          </a:prstGeom>
          <a:solidFill>
            <a:schemeClr val="accent4">
              <a:lumMod val="40000"/>
              <a:lumOff val="60000"/>
            </a:schemeClr>
          </a:solidFill>
          <a:ln>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ja-JP" altLang="en-US" dirty="0">
                <a:latin typeface="+mj-ea"/>
                <a:ea typeface="+mj-ea"/>
              </a:rPr>
              <a:t>休日の電話対応については既に、</a:t>
            </a:r>
            <a:endParaRPr lang="en-US" altLang="ja-JP" dirty="0">
              <a:latin typeface="+mj-ea"/>
              <a:ea typeface="+mj-ea"/>
            </a:endParaRPr>
          </a:p>
          <a:p>
            <a:pPr marL="0" indent="0" algn="ctr" eaLnBrk="1" fontAlgn="auto" hangingPunct="1">
              <a:spcAft>
                <a:spcPts val="0"/>
              </a:spcAft>
              <a:buFont typeface="Arial" panose="020B0604020202020204" pitchFamily="34" charset="0"/>
              <a:buNone/>
              <a:defRPr/>
            </a:pPr>
            <a:r>
              <a:rPr lang="ja-JP" altLang="en-US" dirty="0">
                <a:latin typeface="+mj-ea"/>
                <a:ea typeface="+mj-ea"/>
              </a:rPr>
              <a:t>「企業」「業界」としての取組が必要な段階にきている</a:t>
            </a:r>
          </a:p>
        </p:txBody>
      </p:sp>
      <p:sp>
        <p:nvSpPr>
          <p:cNvPr id="12" name="下矢印 11"/>
          <p:cNvSpPr/>
          <p:nvPr/>
        </p:nvSpPr>
        <p:spPr>
          <a:xfrm>
            <a:off x="4148138" y="2447925"/>
            <a:ext cx="847725" cy="773113"/>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ja-JP" altLang="en-US"/>
          </a:p>
        </p:txBody>
      </p:sp>
      <p:grpSp>
        <p:nvGrpSpPr>
          <p:cNvPr id="5" name="グループ化 4"/>
          <p:cNvGrpSpPr>
            <a:grpSpLocks/>
          </p:cNvGrpSpPr>
          <p:nvPr/>
        </p:nvGrpSpPr>
        <p:grpSpPr bwMode="auto">
          <a:xfrm>
            <a:off x="5762625" y="4230688"/>
            <a:ext cx="3190875" cy="2155825"/>
            <a:chOff x="5762230" y="3839470"/>
            <a:chExt cx="3191270" cy="2157101"/>
          </a:xfrm>
        </p:grpSpPr>
        <p:pic>
          <p:nvPicPr>
            <p:cNvPr id="55309" name="図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4485">
              <a:off x="5762230" y="4914319"/>
              <a:ext cx="680432" cy="10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310" name="グループ化 3"/>
            <p:cNvGrpSpPr>
              <a:grpSpLocks/>
            </p:cNvGrpSpPr>
            <p:nvPr/>
          </p:nvGrpSpPr>
          <p:grpSpPr bwMode="auto">
            <a:xfrm>
              <a:off x="6565900" y="3839470"/>
              <a:ext cx="2387600" cy="1359511"/>
              <a:chOff x="6565900" y="3839470"/>
              <a:chExt cx="2387600" cy="1359511"/>
            </a:xfrm>
          </p:grpSpPr>
          <p:sp>
            <p:nvSpPr>
              <p:cNvPr id="3" name="角丸四角形吹き出し 2"/>
              <p:cNvSpPr/>
              <p:nvPr/>
            </p:nvSpPr>
            <p:spPr>
              <a:xfrm>
                <a:off x="6565604" y="3941130"/>
                <a:ext cx="2387896" cy="1258044"/>
              </a:xfrm>
              <a:prstGeom prst="wedgeRoundRectCallout">
                <a:avLst>
                  <a:gd name="adj1" fmla="val -48242"/>
                  <a:gd name="adj2" fmla="val 69475"/>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dirty="0">
                    <a:solidFill>
                      <a:schemeClr val="accent5"/>
                    </a:solidFill>
                  </a:rPr>
                  <a:t>本日は定休日です。</a:t>
                </a:r>
                <a:endParaRPr lang="en-US" altLang="ja-JP" dirty="0">
                  <a:solidFill>
                    <a:schemeClr val="accent5"/>
                  </a:solidFill>
                </a:endParaRPr>
              </a:p>
              <a:p>
                <a:pPr>
                  <a:defRPr/>
                </a:pPr>
                <a:r>
                  <a:rPr lang="ja-JP" altLang="en-US" dirty="0">
                    <a:solidFill>
                      <a:schemeClr val="accent5"/>
                    </a:solidFill>
                  </a:rPr>
                  <a:t>・・・</a:t>
                </a:r>
                <a:endParaRPr lang="en-US" altLang="ja-JP" dirty="0">
                  <a:solidFill>
                    <a:schemeClr val="accent5"/>
                  </a:solidFill>
                </a:endParaRPr>
              </a:p>
              <a:p>
                <a:pPr>
                  <a:defRPr/>
                </a:pPr>
                <a:r>
                  <a:rPr lang="ja-JP" altLang="en-US" dirty="0">
                    <a:solidFill>
                      <a:schemeClr val="accent5"/>
                    </a:solidFill>
                  </a:rPr>
                  <a:t>緊急の方はこのまま</a:t>
                </a:r>
                <a:endParaRPr lang="en-US" altLang="ja-JP" dirty="0">
                  <a:solidFill>
                    <a:schemeClr val="accent5"/>
                  </a:solidFill>
                </a:endParaRPr>
              </a:p>
              <a:p>
                <a:pPr>
                  <a:defRPr/>
                </a:pPr>
                <a:r>
                  <a:rPr lang="ja-JP" altLang="en-US" dirty="0">
                    <a:solidFill>
                      <a:schemeClr val="accent5"/>
                    </a:solidFill>
                  </a:rPr>
                  <a:t>お待ちください。</a:t>
                </a:r>
              </a:p>
            </p:txBody>
          </p:sp>
          <p:cxnSp>
            <p:nvCxnSpPr>
              <p:cNvPr id="7" name="直線コネクタ 6"/>
              <p:cNvCxnSpPr/>
              <p:nvPr/>
            </p:nvCxnSpPr>
            <p:spPr>
              <a:xfrm flipH="1">
                <a:off x="8648662" y="3839470"/>
                <a:ext cx="223866" cy="21920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8729635" y="3876004"/>
                <a:ext cx="223865" cy="219205"/>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15" name="コンテンツ プレースホルダ 2"/>
          <p:cNvSpPr txBox="1">
            <a:spLocks/>
          </p:cNvSpPr>
          <p:nvPr/>
        </p:nvSpPr>
        <p:spPr bwMode="auto">
          <a:xfrm>
            <a:off x="542925" y="3024188"/>
            <a:ext cx="82994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ja-JP" altLang="en-US" sz="2400" dirty="0">
                <a:solidFill>
                  <a:srgbClr val="FF0000"/>
                </a:solidFill>
                <a:latin typeface="+mj-ea"/>
              </a:rPr>
              <a:t>・休日の電話を減らす</a:t>
            </a:r>
            <a:endParaRPr lang="en-US" altLang="ja-JP" sz="2400" dirty="0">
              <a:solidFill>
                <a:srgbClr val="FF0000"/>
              </a:solidFill>
              <a:latin typeface="+mj-ea"/>
            </a:endParaRPr>
          </a:p>
          <a:p>
            <a:pPr marL="0" indent="0" eaLnBrk="1" fontAlgn="auto" hangingPunct="1">
              <a:spcAft>
                <a:spcPts val="0"/>
              </a:spcAft>
              <a:buFont typeface="Arial" panose="020B0604020202020204" pitchFamily="34" charset="0"/>
              <a:buNone/>
              <a:defRPr/>
            </a:pPr>
            <a:r>
              <a:rPr lang="ja-JP" altLang="en-US" sz="2400" dirty="0">
                <a:latin typeface="+mj-ea"/>
              </a:rPr>
              <a:t>　　⇒施工店・職方への協力依頼、お客様へ事前説明</a:t>
            </a:r>
            <a:endParaRPr lang="en-US" altLang="ja-JP" sz="2400" dirty="0">
              <a:latin typeface="+mj-ea"/>
            </a:endParaRPr>
          </a:p>
          <a:p>
            <a:pPr marL="0" indent="0" eaLnBrk="1" fontAlgn="auto" hangingPunct="1">
              <a:spcAft>
                <a:spcPts val="0"/>
              </a:spcAft>
              <a:buFont typeface="Arial" panose="020B0604020202020204" pitchFamily="34" charset="0"/>
              <a:buNone/>
              <a:defRPr/>
            </a:pPr>
            <a:r>
              <a:rPr lang="ja-JP" altLang="en-US" sz="2400" dirty="0">
                <a:latin typeface="+mj-ea"/>
              </a:rPr>
              <a:t> </a:t>
            </a:r>
            <a:endParaRPr lang="en-US" altLang="ja-JP" sz="2400" dirty="0">
              <a:latin typeface="+mj-ea"/>
              <a:ea typeface="+mj-ea"/>
            </a:endParaRPr>
          </a:p>
        </p:txBody>
      </p:sp>
      <p:sp>
        <p:nvSpPr>
          <p:cNvPr id="16" name="コンテンツ プレースホルダ 2"/>
          <p:cNvSpPr txBox="1">
            <a:spLocks/>
          </p:cNvSpPr>
          <p:nvPr/>
        </p:nvSpPr>
        <p:spPr bwMode="auto">
          <a:xfrm>
            <a:off x="538163" y="4143375"/>
            <a:ext cx="608012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ja-JP" altLang="en-US" sz="2400" dirty="0">
                <a:solidFill>
                  <a:srgbClr val="FF0000"/>
                </a:solidFill>
                <a:latin typeface="+mj-ea"/>
                <a:ea typeface="+mj-ea"/>
              </a:rPr>
              <a:t>・留守電で自動メッセージを設定する</a:t>
            </a:r>
            <a:endParaRPr lang="en-US" altLang="ja-JP" sz="2400" dirty="0">
              <a:solidFill>
                <a:srgbClr val="FF0000"/>
              </a:solidFill>
              <a:latin typeface="+mj-ea"/>
              <a:ea typeface="+mj-ea"/>
            </a:endParaRPr>
          </a:p>
          <a:p>
            <a:pPr marL="0" indent="0" eaLnBrk="1" fontAlgn="auto" hangingPunct="1">
              <a:spcAft>
                <a:spcPts val="0"/>
              </a:spcAft>
              <a:buFont typeface="Arial" panose="020B0604020202020204" pitchFamily="34" charset="0"/>
              <a:buNone/>
              <a:defRPr/>
            </a:pPr>
            <a:r>
              <a:rPr lang="ja-JP" altLang="en-US" sz="2400" dirty="0">
                <a:latin typeface="+mj-ea"/>
                <a:ea typeface="+mj-ea"/>
              </a:rPr>
              <a:t>　　⇒緊急の電話以外は営業日のご案内を！</a:t>
            </a:r>
            <a:endParaRPr lang="en-US" altLang="ja-JP" sz="2400" dirty="0">
              <a:latin typeface="+mj-ea"/>
              <a:ea typeface="+mj-ea"/>
            </a:endParaRPr>
          </a:p>
        </p:txBody>
      </p:sp>
      <p:sp>
        <p:nvSpPr>
          <p:cNvPr id="20" name="コンテンツ プレースホルダ 2"/>
          <p:cNvSpPr txBox="1">
            <a:spLocks/>
          </p:cNvSpPr>
          <p:nvPr/>
        </p:nvSpPr>
        <p:spPr bwMode="auto">
          <a:xfrm>
            <a:off x="587375" y="5227638"/>
            <a:ext cx="40322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ja-JP" altLang="en-US" sz="2400" dirty="0">
                <a:solidFill>
                  <a:srgbClr val="FF0000"/>
                </a:solidFill>
                <a:latin typeface="+mj-ea"/>
                <a:ea typeface="+mj-ea"/>
              </a:rPr>
              <a:t>・コールセンターに転送する</a:t>
            </a:r>
            <a:endParaRPr lang="en-US" altLang="ja-JP" sz="2400" dirty="0">
              <a:solidFill>
                <a:srgbClr val="FF0000"/>
              </a:solidFill>
              <a:latin typeface="+mj-ea"/>
              <a:ea typeface="+mj-ea"/>
            </a:endParaRPr>
          </a:p>
          <a:p>
            <a:pPr marL="0" indent="0" eaLnBrk="1" fontAlgn="auto" hangingPunct="1">
              <a:spcAft>
                <a:spcPts val="0"/>
              </a:spcAft>
              <a:buFont typeface="Arial" panose="020B0604020202020204" pitchFamily="34" charset="0"/>
              <a:buNone/>
              <a:defRPr/>
            </a:pPr>
            <a:r>
              <a:rPr lang="ja-JP" altLang="en-US" sz="2400" dirty="0">
                <a:latin typeface="+mj-ea"/>
                <a:ea typeface="+mj-ea"/>
              </a:rPr>
              <a:t>　　⇒再雇用人財の活用</a:t>
            </a:r>
            <a:endParaRPr lang="en-US" altLang="ja-JP" sz="2400" dirty="0">
              <a:latin typeface="+mj-ea"/>
              <a:ea typeface="+mj-ea"/>
            </a:endParaRPr>
          </a:p>
        </p:txBody>
      </p:sp>
      <p:cxnSp>
        <p:nvCxnSpPr>
          <p:cNvPr id="23" name="直線コネクタ 22">
            <a:extLst>
              <a:ext uri="{FF2B5EF4-FFF2-40B4-BE49-F238E27FC236}">
                <a16:creationId xmlns:a16="http://schemas.microsoft.com/office/drawing/2014/main" id="{ACF37A14-7BAC-4E16-BD59-5AFA1126DB15}"/>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24" name="図 1">
            <a:extLst>
              <a:ext uri="{FF2B5EF4-FFF2-40B4-BE49-F238E27FC236}">
                <a16:creationId xmlns:a16="http://schemas.microsoft.com/office/drawing/2014/main" id="{5F23AD3A-5669-4066-B383-198CBE85F2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9954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p:bldP spid="16"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0"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「仕事の継続」を悩む理由</a:t>
            </a:r>
            <a:endParaRPr lang="ja-JP" altLang="en-US" sz="2800" dirty="0">
              <a:latin typeface="HGPｺﾞｼｯｸE" panose="020B0900000000000000" pitchFamily="50" charset="-128"/>
              <a:ea typeface="HGPｺﾞｼｯｸE" panose="020B0900000000000000" pitchFamily="50" charset="-128"/>
              <a:cs typeface="+mj-cs"/>
            </a:endParaRPr>
          </a:p>
        </p:txBody>
      </p:sp>
      <p:grpSp>
        <p:nvGrpSpPr>
          <p:cNvPr id="15" name="グループ化 14"/>
          <p:cNvGrpSpPr>
            <a:grpSpLocks/>
          </p:cNvGrpSpPr>
          <p:nvPr/>
        </p:nvGrpSpPr>
        <p:grpSpPr bwMode="auto">
          <a:xfrm>
            <a:off x="581025" y="2962275"/>
            <a:ext cx="7981950" cy="1193800"/>
            <a:chOff x="577048" y="2456665"/>
            <a:chExt cx="7981024" cy="1194650"/>
          </a:xfrm>
        </p:grpSpPr>
        <p:sp>
          <p:nvSpPr>
            <p:cNvPr id="16" name="下矢印 15"/>
            <p:cNvSpPr/>
            <p:nvPr/>
          </p:nvSpPr>
          <p:spPr>
            <a:xfrm>
              <a:off x="4143747" y="2456665"/>
              <a:ext cx="847627" cy="59891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6881" name="グループ化 19"/>
            <p:cNvGrpSpPr>
              <a:grpSpLocks/>
            </p:cNvGrpSpPr>
            <p:nvPr/>
          </p:nvGrpSpPr>
          <p:grpSpPr bwMode="auto">
            <a:xfrm>
              <a:off x="577048" y="3095079"/>
              <a:ext cx="7981024" cy="556236"/>
              <a:chOff x="577048" y="3095079"/>
              <a:chExt cx="7981024" cy="556236"/>
            </a:xfrm>
          </p:grpSpPr>
          <p:sp>
            <p:nvSpPr>
              <p:cNvPr id="22" name="コンテンツ プレースホルダ 2"/>
              <p:cNvSpPr txBox="1">
                <a:spLocks/>
              </p:cNvSpPr>
              <p:nvPr/>
            </p:nvSpPr>
            <p:spPr bwMode="auto">
              <a:xfrm>
                <a:off x="577048" y="3095294"/>
                <a:ext cx="7981024" cy="5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eaLnBrk="1" fontAlgn="auto" hangingPunct="1">
                  <a:spcAft>
                    <a:spcPts val="0"/>
                  </a:spcAft>
                  <a:buFont typeface="Arial" panose="020B0604020202020204" pitchFamily="34" charset="0"/>
                  <a:buNone/>
                  <a:defRPr/>
                </a:pPr>
                <a:r>
                  <a:rPr lang="ja-JP" altLang="en-US" dirty="0">
                    <a:latin typeface="+mj-ea"/>
                    <a:ea typeface="+mj-ea"/>
                  </a:rPr>
                  <a:t>休日の電話対応に関するアンケートを実施</a:t>
                </a:r>
                <a:endParaRPr lang="en-US" altLang="ja-JP" dirty="0">
                  <a:latin typeface="+mj-ea"/>
                  <a:ea typeface="+mj-ea"/>
                </a:endParaRPr>
              </a:p>
            </p:txBody>
          </p:sp>
          <p:cxnSp>
            <p:nvCxnSpPr>
              <p:cNvPr id="23" name="直線コネクタ 22"/>
              <p:cNvCxnSpPr/>
              <p:nvPr/>
            </p:nvCxnSpPr>
            <p:spPr>
              <a:xfrm>
                <a:off x="1242134" y="3587770"/>
                <a:ext cx="66683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sp>
        <p:nvSpPr>
          <p:cNvPr id="14" name="コンテンツ プレースホルダ 2"/>
          <p:cNvSpPr txBox="1">
            <a:spLocks/>
          </p:cNvSpPr>
          <p:nvPr/>
        </p:nvSpPr>
        <p:spPr bwMode="auto">
          <a:xfrm>
            <a:off x="899592" y="4276725"/>
            <a:ext cx="7766570"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kumimoji="1"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umimoji="1"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umimoji="1"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eaLnBrk="1" fontAlgn="auto" hangingPunct="1">
              <a:spcAft>
                <a:spcPts val="0"/>
              </a:spcAft>
              <a:buFont typeface="Arial" panose="020B0604020202020204" pitchFamily="34" charset="0"/>
              <a:buNone/>
              <a:defRPr/>
            </a:pPr>
            <a:r>
              <a:rPr lang="ja-JP" altLang="en-US" sz="2200" dirty="0">
                <a:latin typeface="+mj-ea"/>
                <a:ea typeface="+mj-ea"/>
              </a:rPr>
              <a:t>＜調査概要＞　</a:t>
            </a:r>
            <a:endParaRPr lang="en-US" altLang="ja-JP" sz="2200" dirty="0">
              <a:latin typeface="+mj-ea"/>
              <a:ea typeface="+mj-ea"/>
            </a:endParaRPr>
          </a:p>
          <a:p>
            <a:pPr marL="0" indent="0" eaLnBrk="1" fontAlgn="auto" hangingPunct="1">
              <a:spcAft>
                <a:spcPts val="0"/>
              </a:spcAft>
              <a:buFont typeface="Arial" panose="020B0604020202020204" pitchFamily="34" charset="0"/>
              <a:buNone/>
              <a:defRPr/>
            </a:pPr>
            <a:r>
              <a:rPr lang="ja-JP" altLang="en-US" sz="2200" dirty="0">
                <a:latin typeface="+mj-ea"/>
                <a:ea typeface="+mj-ea"/>
              </a:rPr>
              <a:t>■調査期間：２０１９年４月２２日～５月１５日</a:t>
            </a:r>
            <a:endParaRPr lang="en-US" altLang="ja-JP" sz="2200" dirty="0">
              <a:latin typeface="+mj-ea"/>
              <a:ea typeface="+mj-ea"/>
            </a:endParaRPr>
          </a:p>
          <a:p>
            <a:pPr marL="0" indent="0" eaLnBrk="1" fontAlgn="auto" hangingPunct="1">
              <a:spcAft>
                <a:spcPts val="0"/>
              </a:spcAft>
              <a:buFont typeface="Arial" panose="020B0604020202020204" pitchFamily="34" charset="0"/>
              <a:buNone/>
              <a:defRPr/>
            </a:pPr>
            <a:r>
              <a:rPr lang="ja-JP" altLang="en-US" sz="2200" dirty="0">
                <a:latin typeface="+mj-ea"/>
                <a:ea typeface="+mj-ea"/>
              </a:rPr>
              <a:t>■調査対象：全国低層住宅労務安全協議会会員</a:t>
            </a:r>
            <a:endParaRPr lang="en-US" altLang="ja-JP" sz="2200" dirty="0">
              <a:latin typeface="+mj-ea"/>
              <a:ea typeface="+mj-ea"/>
            </a:endParaRPr>
          </a:p>
          <a:p>
            <a:pPr marL="0" indent="0" eaLnBrk="1" fontAlgn="auto" hangingPunct="1">
              <a:spcAft>
                <a:spcPts val="0"/>
              </a:spcAft>
              <a:buFont typeface="Arial" panose="020B0604020202020204" pitchFamily="34" charset="0"/>
              <a:buNone/>
              <a:defRPr/>
            </a:pPr>
            <a:r>
              <a:rPr lang="ja-JP" altLang="en-US" sz="2200" dirty="0">
                <a:latin typeface="+mj-ea"/>
                <a:ea typeface="+mj-ea"/>
              </a:rPr>
              <a:t>　　　　　　　 　ハウスメーカー現場技術者</a:t>
            </a:r>
            <a:endParaRPr lang="en-US" altLang="ja-JP" sz="2200" dirty="0">
              <a:latin typeface="+mj-ea"/>
              <a:ea typeface="+mj-ea"/>
            </a:endParaRPr>
          </a:p>
          <a:p>
            <a:pPr marL="0" indent="0" eaLnBrk="1" fontAlgn="auto" hangingPunct="1">
              <a:spcAft>
                <a:spcPts val="0"/>
              </a:spcAft>
              <a:buFont typeface="Arial" panose="020B0604020202020204" pitchFamily="34" charset="0"/>
              <a:buNone/>
              <a:defRPr/>
            </a:pPr>
            <a:r>
              <a:rPr lang="ja-JP" altLang="en-US" sz="2200" dirty="0">
                <a:latin typeface="+mj-ea"/>
                <a:ea typeface="+mj-ea"/>
              </a:rPr>
              <a:t>■調査方法：ネット回答</a:t>
            </a:r>
            <a:endParaRPr lang="en-US" altLang="ja-JP" sz="2200" dirty="0">
              <a:latin typeface="+mj-ea"/>
              <a:ea typeface="+mj-ea"/>
            </a:endParaRPr>
          </a:p>
        </p:txBody>
      </p:sp>
      <p:sp>
        <p:nvSpPr>
          <p:cNvPr id="27" name="正方形/長方形 26"/>
          <p:cNvSpPr/>
          <p:nvPr/>
        </p:nvSpPr>
        <p:spPr>
          <a:xfrm>
            <a:off x="0" y="1470025"/>
            <a:ext cx="9144000" cy="1250950"/>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875" name="コンテンツ プレースホルダー 4"/>
          <p:cNvSpPr txBox="1">
            <a:spLocks/>
          </p:cNvSpPr>
          <p:nvPr/>
        </p:nvSpPr>
        <p:spPr bwMode="auto">
          <a:xfrm>
            <a:off x="323850" y="950913"/>
            <a:ext cx="85153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ja-JP" altLang="en-US" sz="2100" dirty="0">
                <a:latin typeface="游ゴシック" panose="020B0400000000000000" pitchFamily="50" charset="-128"/>
                <a:ea typeface="游ゴシック" panose="020B0400000000000000" pitchFamily="50" charset="-128"/>
              </a:rPr>
              <a:t>（</a:t>
            </a:r>
            <a:r>
              <a:rPr lang="en-US" altLang="ja-JP" sz="2100" dirty="0">
                <a:latin typeface="游ゴシック" panose="020B0400000000000000" pitchFamily="50" charset="-128"/>
                <a:ea typeface="游ゴシック" panose="020B0400000000000000" pitchFamily="50" charset="-128"/>
              </a:rPr>
              <a:t>2018</a:t>
            </a:r>
            <a:r>
              <a:rPr lang="ja-JP" altLang="en-US" sz="2100">
                <a:latin typeface="游ゴシック" panose="020B0400000000000000" pitchFamily="50" charset="-128"/>
                <a:ea typeface="游ゴシック" panose="020B0400000000000000" pitchFamily="50" charset="-128"/>
              </a:rPr>
              <a:t>年アンケート自由回答・一例）</a:t>
            </a:r>
            <a:endParaRPr lang="en-US" altLang="ja-JP" sz="2100" dirty="0">
              <a:latin typeface="游ゴシック" panose="020B0400000000000000" pitchFamily="50" charset="-128"/>
              <a:ea typeface="游ゴシック" panose="020B0400000000000000" pitchFamily="50" charset="-128"/>
            </a:endParaRPr>
          </a:p>
          <a:p>
            <a:pPr eaLnBrk="1" hangingPunct="1">
              <a:spcBef>
                <a:spcPts val="750"/>
              </a:spcBef>
              <a:buFont typeface="Arial" panose="020B0604020202020204" pitchFamily="34" charset="0"/>
              <a:buNone/>
            </a:pPr>
            <a:endParaRPr lang="en-US" altLang="ja-JP" sz="800" dirty="0">
              <a:latin typeface="游ゴシック" panose="020B0400000000000000" pitchFamily="50" charset="-128"/>
              <a:ea typeface="游ゴシック" panose="020B0400000000000000" pitchFamily="50" charset="-128"/>
            </a:endParaRPr>
          </a:p>
          <a:p>
            <a:pPr eaLnBrk="1" hangingPunct="1">
              <a:spcBef>
                <a:spcPts val="750"/>
              </a:spcBef>
              <a:buFont typeface="Arial" panose="020B0604020202020204" pitchFamily="34" charset="0"/>
              <a:buNone/>
            </a:pPr>
            <a:r>
              <a:rPr lang="ja-JP" altLang="en-US" sz="2200" dirty="0">
                <a:latin typeface="游ゴシック" panose="020B0400000000000000" pitchFamily="50" charset="-128"/>
                <a:ea typeface="游ゴシック" panose="020B0400000000000000" pitchFamily="50" charset="-128"/>
              </a:rPr>
              <a:t>・休日でのメールや電話対応、クレームがある。</a:t>
            </a:r>
            <a:endParaRPr lang="en-US" altLang="ja-JP" sz="2200" dirty="0">
              <a:latin typeface="游ゴシック" panose="020B0400000000000000" pitchFamily="50" charset="-128"/>
              <a:ea typeface="游ゴシック" panose="020B0400000000000000" pitchFamily="50" charset="-128"/>
            </a:endParaRPr>
          </a:p>
          <a:p>
            <a:pPr eaLnBrk="1" hangingPunct="1">
              <a:spcBef>
                <a:spcPts val="750"/>
              </a:spcBef>
              <a:buFont typeface="Arial" panose="020B0604020202020204" pitchFamily="34" charset="0"/>
              <a:buNone/>
            </a:pPr>
            <a:r>
              <a:rPr lang="ja-JP" altLang="en-US" sz="2200" dirty="0">
                <a:latin typeface="游ゴシック" panose="020B0400000000000000" pitchFamily="50" charset="-128"/>
                <a:ea typeface="游ゴシック" panose="020B0400000000000000" pitchFamily="50" charset="-128"/>
              </a:rPr>
              <a:t>・体が休まらない。電話が来ない日はほとんどない。</a:t>
            </a:r>
            <a:endParaRPr lang="en-US" altLang="ja-JP" sz="2200" dirty="0">
              <a:latin typeface="游ゴシック" panose="020B0400000000000000" pitchFamily="50" charset="-128"/>
              <a:ea typeface="游ゴシック" panose="020B0400000000000000" pitchFamily="50" charset="-128"/>
            </a:endParaRPr>
          </a:p>
          <a:p>
            <a:pPr eaLnBrk="1" hangingPunct="1">
              <a:spcBef>
                <a:spcPts val="750"/>
              </a:spcBef>
              <a:buFont typeface="Arial" panose="020B0604020202020204" pitchFamily="34" charset="0"/>
              <a:buNone/>
            </a:pPr>
            <a:r>
              <a:rPr lang="ja-JP" altLang="en-US" sz="2200" dirty="0">
                <a:latin typeface="游ゴシック" panose="020B0400000000000000" pitchFamily="50" charset="-128"/>
                <a:ea typeface="游ゴシック" panose="020B0400000000000000" pitchFamily="50" charset="-128"/>
              </a:rPr>
              <a:t>　せめて日曜休みを考えて欲しい。</a:t>
            </a:r>
            <a:endParaRPr lang="en-US" altLang="ja-JP" sz="2200" dirty="0">
              <a:latin typeface="游ゴシック" panose="020B0400000000000000" pitchFamily="50" charset="-128"/>
              <a:ea typeface="游ゴシック" panose="020B0400000000000000" pitchFamily="50" charset="-128"/>
            </a:endParaRPr>
          </a:p>
        </p:txBody>
      </p:sp>
      <p:cxnSp>
        <p:nvCxnSpPr>
          <p:cNvPr id="20" name="直線コネクタ 19">
            <a:extLst>
              <a:ext uri="{FF2B5EF4-FFF2-40B4-BE49-F238E27FC236}">
                <a16:creationId xmlns:a16="http://schemas.microsoft.com/office/drawing/2014/main" id="{83C5D82D-4F7B-4055-9068-256F883D7597}"/>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24" name="図 1">
            <a:extLst>
              <a:ext uri="{FF2B5EF4-FFF2-40B4-BE49-F238E27FC236}">
                <a16:creationId xmlns:a16="http://schemas.microsoft.com/office/drawing/2014/main" id="{FB3757D1-94FF-4EC1-8852-C1217D26041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0529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8"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graphicFrame>
        <p:nvGraphicFramePr>
          <p:cNvPr id="38920" name="グラフ 8"/>
          <p:cNvGraphicFramePr>
            <a:graphicFrameLocks/>
          </p:cNvGraphicFramePr>
          <p:nvPr/>
        </p:nvGraphicFramePr>
        <p:xfrm>
          <a:off x="339725" y="1504950"/>
          <a:ext cx="8323263" cy="5570538"/>
        </p:xfrm>
        <a:graphic>
          <a:graphicData uri="http://schemas.openxmlformats.org/presentationml/2006/ole">
            <mc:AlternateContent xmlns:mc="http://schemas.openxmlformats.org/markup-compatibility/2006">
              <mc:Choice xmlns:v="urn:schemas-microsoft-com:vml" Requires="v">
                <p:oleObj spid="_x0000_s4112" name="グラフ" r:id="rId4" imgW="8333954" imgH="5578323" progId="Excel.Chart.8">
                  <p:embed/>
                </p:oleObj>
              </mc:Choice>
              <mc:Fallback>
                <p:oleObj name="グラフ" r:id="rId4" imgW="8333954" imgH="5578323" progId="Excel.Chart.8">
                  <p:embed/>
                  <p:pic>
                    <p:nvPicPr>
                      <p:cNvPr id="38920" name="グラフ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725" y="1504950"/>
                        <a:ext cx="8323263"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コンテンツ プレースホルダ 2"/>
          <p:cNvSpPr>
            <a:spLocks noGrp="1"/>
          </p:cNvSpPr>
          <p:nvPr>
            <p:ph sz="quarter" idx="1"/>
          </p:nvPr>
        </p:nvSpPr>
        <p:spPr>
          <a:xfrm>
            <a:off x="390525" y="998538"/>
            <a:ext cx="3677419" cy="519112"/>
          </a:xfrm>
        </p:spPr>
        <p:txBody>
          <a:bodyPr rtlCol="0">
            <a:noAutofit/>
          </a:bodyPr>
          <a:lstStyle/>
          <a:p>
            <a:pPr marL="0" indent="0" eaLnBrk="1" fontAlgn="auto" hangingPunct="1">
              <a:spcAft>
                <a:spcPts val="0"/>
              </a:spcAft>
              <a:buFont typeface="Arial" panose="020B0604020202020204" pitchFamily="34" charset="0"/>
              <a:buNone/>
              <a:defRPr/>
            </a:pPr>
            <a:r>
              <a:rPr lang="ja-JP" altLang="en-US" dirty="0">
                <a:latin typeface="+mj-ea"/>
                <a:ea typeface="+mj-ea"/>
              </a:rPr>
              <a:t>●経験年数で分類</a:t>
            </a:r>
            <a:endParaRPr lang="en-US" altLang="ja-JP" sz="2200" dirty="0">
              <a:latin typeface="+mj-ea"/>
              <a:ea typeface="+mj-ea"/>
            </a:endParaRPr>
          </a:p>
        </p:txBody>
      </p:sp>
      <p:sp>
        <p:nvSpPr>
          <p:cNvPr id="38922" name="テキスト ボックス 1"/>
          <p:cNvSpPr txBox="1">
            <a:spLocks noChangeArrowheads="1"/>
          </p:cNvSpPr>
          <p:nvPr/>
        </p:nvSpPr>
        <p:spPr bwMode="auto">
          <a:xfrm>
            <a:off x="2584450" y="1655763"/>
            <a:ext cx="9652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dirty="0"/>
              <a:t>新入社員</a:t>
            </a:r>
            <a:r>
              <a:rPr lang="en-US" altLang="ja-JP" dirty="0"/>
              <a:t>5</a:t>
            </a:r>
            <a:r>
              <a:rPr lang="ja-JP" altLang="en-US" dirty="0"/>
              <a:t>％</a:t>
            </a:r>
          </a:p>
        </p:txBody>
      </p:sp>
      <p:sp>
        <p:nvSpPr>
          <p:cNvPr id="38923" name="テキスト ボックス 11"/>
          <p:cNvSpPr txBox="1">
            <a:spLocks noChangeArrowheads="1"/>
          </p:cNvSpPr>
          <p:nvPr/>
        </p:nvSpPr>
        <p:spPr bwMode="auto">
          <a:xfrm>
            <a:off x="3549650" y="2436813"/>
            <a:ext cx="11064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nSpc>
                <a:spcPct val="100000"/>
              </a:lnSpc>
              <a:spcBef>
                <a:spcPct val="0"/>
              </a:spcBef>
              <a:buFontTx/>
              <a:buNone/>
            </a:pPr>
            <a:r>
              <a:rPr lang="ja-JP" altLang="en-US"/>
              <a:t>若手</a:t>
            </a:r>
            <a:endParaRPr lang="en-US" altLang="ja-JP"/>
          </a:p>
          <a:p>
            <a:pPr>
              <a:lnSpc>
                <a:spcPct val="100000"/>
              </a:lnSpc>
              <a:spcBef>
                <a:spcPct val="0"/>
              </a:spcBef>
              <a:buFontTx/>
              <a:buNone/>
            </a:pPr>
            <a:r>
              <a:rPr lang="en-US" altLang="ja-JP"/>
              <a:t>12</a:t>
            </a:r>
            <a:r>
              <a:rPr lang="ja-JP" altLang="en-US"/>
              <a:t>％</a:t>
            </a:r>
          </a:p>
        </p:txBody>
      </p:sp>
      <p:sp>
        <p:nvSpPr>
          <p:cNvPr id="38924" name="テキスト ボックス 12"/>
          <p:cNvSpPr txBox="1">
            <a:spLocks noChangeArrowheads="1"/>
          </p:cNvSpPr>
          <p:nvPr/>
        </p:nvSpPr>
        <p:spPr bwMode="auto">
          <a:xfrm>
            <a:off x="4019550" y="4052888"/>
            <a:ext cx="1104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a:t>中堅</a:t>
            </a:r>
            <a:endParaRPr lang="en-US" altLang="ja-JP"/>
          </a:p>
          <a:p>
            <a:pPr algn="ctr">
              <a:lnSpc>
                <a:spcPct val="100000"/>
              </a:lnSpc>
              <a:spcBef>
                <a:spcPct val="0"/>
              </a:spcBef>
              <a:buFontTx/>
              <a:buNone/>
            </a:pPr>
            <a:r>
              <a:rPr lang="en-US" altLang="ja-JP"/>
              <a:t>20</a:t>
            </a:r>
            <a:r>
              <a:rPr lang="ja-JP" altLang="en-US"/>
              <a:t>％</a:t>
            </a:r>
          </a:p>
        </p:txBody>
      </p:sp>
      <p:sp>
        <p:nvSpPr>
          <p:cNvPr id="38925" name="テキスト ボックス 13"/>
          <p:cNvSpPr txBox="1">
            <a:spLocks noChangeArrowheads="1"/>
          </p:cNvSpPr>
          <p:nvPr/>
        </p:nvSpPr>
        <p:spPr bwMode="auto">
          <a:xfrm>
            <a:off x="390525" y="4151313"/>
            <a:ext cx="15906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a:t>ベテラン</a:t>
            </a:r>
            <a:endParaRPr lang="en-US" altLang="ja-JP"/>
          </a:p>
          <a:p>
            <a:pPr algn="ctr">
              <a:lnSpc>
                <a:spcPct val="100000"/>
              </a:lnSpc>
              <a:spcBef>
                <a:spcPct val="0"/>
              </a:spcBef>
              <a:buFontTx/>
              <a:buNone/>
            </a:pPr>
            <a:r>
              <a:rPr lang="en-US" altLang="ja-JP"/>
              <a:t>63</a:t>
            </a:r>
            <a:r>
              <a:rPr lang="ja-JP" altLang="en-US"/>
              <a:t>％</a:t>
            </a:r>
          </a:p>
        </p:txBody>
      </p:sp>
      <p:sp>
        <p:nvSpPr>
          <p:cNvPr id="38926" name="テキスト ボックス 3"/>
          <p:cNvSpPr txBox="1">
            <a:spLocks noChangeArrowheads="1"/>
          </p:cNvSpPr>
          <p:nvPr/>
        </p:nvSpPr>
        <p:spPr bwMode="auto">
          <a:xfrm>
            <a:off x="1809750" y="3560763"/>
            <a:ext cx="19970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2400">
                <a:latin typeface="游ゴシック" panose="020B0400000000000000" pitchFamily="50" charset="-128"/>
                <a:ea typeface="游ゴシック" panose="020B0400000000000000" pitchFamily="50" charset="-128"/>
              </a:rPr>
              <a:t>アンケート</a:t>
            </a:r>
            <a:endParaRPr lang="en-US" altLang="ja-JP" sz="2400">
              <a:latin typeface="游ゴシック" panose="020B0400000000000000" pitchFamily="50" charset="-128"/>
              <a:ea typeface="游ゴシック" panose="020B0400000000000000" pitchFamily="50" charset="-128"/>
            </a:endParaRPr>
          </a:p>
          <a:p>
            <a:pPr algn="ctr">
              <a:lnSpc>
                <a:spcPct val="100000"/>
              </a:lnSpc>
              <a:spcBef>
                <a:spcPct val="0"/>
              </a:spcBef>
              <a:buFontTx/>
              <a:buNone/>
            </a:pPr>
            <a:r>
              <a:rPr lang="ja-JP" altLang="en-US" sz="3200" u="sng">
                <a:latin typeface="游ゴシック" panose="020B0400000000000000" pitchFamily="50" charset="-128"/>
                <a:ea typeface="游ゴシック" panose="020B0400000000000000" pitchFamily="50" charset="-128"/>
              </a:rPr>
              <a:t>回答数 </a:t>
            </a:r>
            <a:endParaRPr lang="en-US" altLang="ja-JP" sz="3200" u="sng">
              <a:latin typeface="游ゴシック" panose="020B0400000000000000" pitchFamily="50" charset="-128"/>
              <a:ea typeface="游ゴシック" panose="020B0400000000000000" pitchFamily="50" charset="-128"/>
            </a:endParaRPr>
          </a:p>
          <a:p>
            <a:pPr algn="ctr">
              <a:lnSpc>
                <a:spcPct val="100000"/>
              </a:lnSpc>
              <a:spcBef>
                <a:spcPct val="0"/>
              </a:spcBef>
              <a:buFontTx/>
              <a:buNone/>
            </a:pPr>
            <a:r>
              <a:rPr lang="en-US" altLang="ja-JP" sz="4400" u="sng">
                <a:latin typeface="游ゴシック" panose="020B0400000000000000" pitchFamily="50" charset="-128"/>
                <a:ea typeface="游ゴシック" panose="020B0400000000000000" pitchFamily="50" charset="-128"/>
              </a:rPr>
              <a:t>669</a:t>
            </a:r>
            <a:endParaRPr lang="ja-JP" altLang="en-US" sz="4400" u="sng">
              <a:latin typeface="游ゴシック" panose="020B0400000000000000" pitchFamily="50" charset="-128"/>
              <a:ea typeface="游ゴシック" panose="020B0400000000000000" pitchFamily="50" charset="-128"/>
            </a:endParaRPr>
          </a:p>
        </p:txBody>
      </p:sp>
      <p:cxnSp>
        <p:nvCxnSpPr>
          <p:cNvPr id="15" name="直線コネクタ 14">
            <a:extLst>
              <a:ext uri="{FF2B5EF4-FFF2-40B4-BE49-F238E27FC236}">
                <a16:creationId xmlns:a16="http://schemas.microsoft.com/office/drawing/2014/main" id="{6F8842C4-8FAA-47C8-B651-87A10A3B14CA}"/>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16" name="図 1">
            <a:extLst>
              <a:ext uri="{FF2B5EF4-FFF2-40B4-BE49-F238E27FC236}">
                <a16:creationId xmlns:a16="http://schemas.microsoft.com/office/drawing/2014/main" id="{7B25140B-6735-4031-9900-7376431952E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4504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グラフ 8"/>
          <p:cNvGraphicFramePr>
            <a:graphicFrameLocks/>
          </p:cNvGraphicFramePr>
          <p:nvPr/>
        </p:nvGraphicFramePr>
        <p:xfrm>
          <a:off x="625475" y="1501775"/>
          <a:ext cx="8215313" cy="4324350"/>
        </p:xfrm>
        <a:graphic>
          <a:graphicData uri="http://schemas.openxmlformats.org/presentationml/2006/ole">
            <mc:AlternateContent xmlns:mc="http://schemas.openxmlformats.org/markup-compatibility/2006">
              <mc:Choice xmlns:v="urn:schemas-microsoft-com:vml" Requires="v">
                <p:oleObj spid="_x0000_s5137" name="グラフ" r:id="rId4" imgW="8224217" imgH="4328535" progId="Excel.Chart.8">
                  <p:embed/>
                </p:oleObj>
              </mc:Choice>
              <mc:Fallback>
                <p:oleObj name="グラフ" r:id="rId4" imgW="8224217" imgH="4328535" progId="Excel.Chart.8">
                  <p:embed/>
                  <p:pic>
                    <p:nvPicPr>
                      <p:cNvPr id="40962" name="グラフ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 y="1501775"/>
                        <a:ext cx="8215313"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67"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40969" name="コンテンツ プレースホルダー 4"/>
          <p:cNvSpPr txBox="1">
            <a:spLocks/>
          </p:cNvSpPr>
          <p:nvPr/>
        </p:nvSpPr>
        <p:spPr bwMode="auto">
          <a:xfrm>
            <a:off x="274638" y="1128713"/>
            <a:ext cx="85153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休日にどの程度電話対応をしていますか？</a:t>
            </a:r>
          </a:p>
          <a:p>
            <a:pPr eaLnBrk="1" hangingPunct="1">
              <a:spcBef>
                <a:spcPts val="750"/>
              </a:spcBef>
              <a:buFont typeface="Arial" panose="020B0604020202020204" pitchFamily="34" charset="0"/>
              <a:buNone/>
            </a:pPr>
            <a:endParaRPr lang="en-US" altLang="ja-JP" sz="2100">
              <a:latin typeface="游ゴシック" panose="020B0400000000000000" pitchFamily="50" charset="-128"/>
              <a:ea typeface="游ゴシック" panose="020B0400000000000000" pitchFamily="50" charset="-128"/>
            </a:endParaRPr>
          </a:p>
        </p:txBody>
      </p:sp>
      <p:sp>
        <p:nvSpPr>
          <p:cNvPr id="10" name="角丸四角形 9"/>
          <p:cNvSpPr/>
          <p:nvPr/>
        </p:nvSpPr>
        <p:spPr>
          <a:xfrm>
            <a:off x="538163" y="5819775"/>
            <a:ext cx="8118475" cy="555625"/>
          </a:xfrm>
          <a:prstGeom prst="roundRect">
            <a:avLst/>
          </a:prstGeom>
          <a:solidFill>
            <a:srgbClr val="FFFF00"/>
          </a:solidFill>
          <a:ln>
            <a:solidFill>
              <a:srgbClr val="FFFF00"/>
            </a:solidFill>
          </a:ln>
        </p:spPr>
        <p:style>
          <a:lnRef idx="1">
            <a:schemeClr val="accent2"/>
          </a:lnRef>
          <a:fillRef idx="2">
            <a:schemeClr val="accent2"/>
          </a:fillRef>
          <a:effectRef idx="1">
            <a:schemeClr val="accent2"/>
          </a:effectRef>
          <a:fontRef idx="minor">
            <a:schemeClr val="dk1"/>
          </a:fontRef>
        </p:style>
        <p:txBody>
          <a:bodyPr anchor="ctr"/>
          <a:lstStyle/>
          <a:p>
            <a:pPr algn="r">
              <a:defRPr/>
            </a:pPr>
            <a:r>
              <a:rPr lang="ja-JP" altLang="en-US" sz="2400" dirty="0"/>
              <a:t>が「</a:t>
            </a:r>
            <a:r>
              <a:rPr lang="en-US" altLang="ja-JP" sz="2400" dirty="0"/>
              <a:t>1</a:t>
            </a:r>
            <a:r>
              <a:rPr lang="ja-JP" altLang="en-US" sz="2400" dirty="0"/>
              <a:t>日に</a:t>
            </a:r>
            <a:r>
              <a:rPr lang="en-US" altLang="ja-JP" sz="2400" dirty="0"/>
              <a:t>1</a:t>
            </a:r>
            <a:r>
              <a:rPr lang="ja-JP" altLang="en-US" sz="2400" dirty="0"/>
              <a:t>件以上の電話を受けている」と回答　</a:t>
            </a:r>
            <a:endParaRPr lang="en-US" altLang="ja-JP" sz="2400" dirty="0"/>
          </a:p>
        </p:txBody>
      </p:sp>
      <p:sp>
        <p:nvSpPr>
          <p:cNvPr id="3" name="正方形/長方形 2"/>
          <p:cNvSpPr/>
          <p:nvPr/>
        </p:nvSpPr>
        <p:spPr>
          <a:xfrm>
            <a:off x="365761" y="5476240"/>
            <a:ext cx="2519679" cy="1007110"/>
          </a:xfrm>
          <a:prstGeom prst="rect">
            <a:avLst/>
          </a:prstGeom>
          <a:noFill/>
        </p:spPr>
        <p:txBody>
          <a:bodyPr>
            <a:spAutoFit/>
          </a:bodyPr>
          <a:lstStyle/>
          <a:p>
            <a:pPr algn="ctr">
              <a:defRPr/>
            </a:pPr>
            <a:r>
              <a:rPr lang="en-US" altLang="ja-JP" sz="6000" b="1" dirty="0">
                <a:ln w="10160">
                  <a:solidFill>
                    <a:srgbClr val="FFFF00"/>
                  </a:solidFill>
                  <a:prstDash val="solid"/>
                </a:ln>
                <a:solidFill>
                  <a:srgbClr val="FF0000"/>
                </a:solidFill>
                <a:effectLst>
                  <a:outerShdw blurRad="38100" dist="22860" dir="5400000" algn="tl" rotWithShape="0">
                    <a:srgbClr val="000000">
                      <a:alpha val="30000"/>
                    </a:srgbClr>
                  </a:outerShdw>
                </a:effectLst>
              </a:rPr>
              <a:t>96.7%</a:t>
            </a:r>
          </a:p>
        </p:txBody>
      </p:sp>
      <p:sp>
        <p:nvSpPr>
          <p:cNvPr id="4" name="正方形/長方形 3"/>
          <p:cNvSpPr/>
          <p:nvPr/>
        </p:nvSpPr>
        <p:spPr>
          <a:xfrm>
            <a:off x="4479925" y="2967038"/>
            <a:ext cx="184150" cy="923925"/>
          </a:xfrm>
          <a:prstGeom prst="rect">
            <a:avLst/>
          </a:prstGeom>
          <a:noFill/>
        </p:spPr>
        <p:txBody>
          <a:bodyPr wrap="none">
            <a:spAutoFit/>
          </a:bodyPr>
          <a:lstStyle/>
          <a:p>
            <a:pPr algn="ctr">
              <a:defRPr/>
            </a:pPr>
            <a:endParaRPr lang="ja-JP" alt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 name="角丸四角形 1"/>
          <p:cNvSpPr/>
          <p:nvPr/>
        </p:nvSpPr>
        <p:spPr>
          <a:xfrm>
            <a:off x="2509838" y="1660525"/>
            <a:ext cx="6280150" cy="67089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4" name="直線コネクタ 13">
            <a:extLst>
              <a:ext uri="{FF2B5EF4-FFF2-40B4-BE49-F238E27FC236}">
                <a16:creationId xmlns:a16="http://schemas.microsoft.com/office/drawing/2014/main" id="{BDAF027E-EEC8-4F75-9479-4D094212E1CF}"/>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15" name="図 1">
            <a:extLst>
              <a:ext uri="{FF2B5EF4-FFF2-40B4-BE49-F238E27FC236}">
                <a16:creationId xmlns:a16="http://schemas.microsoft.com/office/drawing/2014/main" id="{96446EE3-4BBA-4819-BE38-CC04B889BE5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585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1" nodeType="clickEffect">
                                  <p:stCondLst>
                                    <p:cond delay="0"/>
                                  </p:stCondLst>
                                  <p:childTnLst>
                                    <p:animEffect transition="out" filter="wipe(left)">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par>
                                <p:cTn id="13" presetID="53"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グラフ 9"/>
          <p:cNvGraphicFramePr>
            <a:graphicFrameLocks/>
          </p:cNvGraphicFramePr>
          <p:nvPr/>
        </p:nvGraphicFramePr>
        <p:xfrm>
          <a:off x="-50800" y="1003300"/>
          <a:ext cx="6816725" cy="4552950"/>
        </p:xfrm>
        <a:graphic>
          <a:graphicData uri="http://schemas.openxmlformats.org/presentationml/2006/ole">
            <mc:AlternateContent xmlns:mc="http://schemas.openxmlformats.org/markup-compatibility/2006">
              <mc:Choice xmlns:v="urn:schemas-microsoft-com:vml" Requires="v">
                <p:oleObj spid="_x0000_s6162" name="グラフ" r:id="rId4" imgW="6822015" imgH="4560203" progId="Excel.Chart.8">
                  <p:embed/>
                </p:oleObj>
              </mc:Choice>
              <mc:Fallback>
                <p:oleObj name="グラフ" r:id="rId4" imgW="6822015" imgH="4560203" progId="Excel.Chart.8">
                  <p:embed/>
                  <p:pic>
                    <p:nvPicPr>
                      <p:cNvPr id="43010" name="グラフ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 y="1003300"/>
                        <a:ext cx="6816725"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3015"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43017" name="コンテンツ プレースホルダー 4"/>
          <p:cNvSpPr txBox="1">
            <a:spLocks/>
          </p:cNvSpPr>
          <p:nvPr/>
        </p:nvSpPr>
        <p:spPr bwMode="auto">
          <a:xfrm>
            <a:off x="274638" y="1128713"/>
            <a:ext cx="851535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休日の電話対応に関する思いについて</a:t>
            </a:r>
            <a:endParaRPr lang="en-US" altLang="ja-JP" sz="2100">
              <a:latin typeface="游ゴシック" panose="020B0400000000000000" pitchFamily="50" charset="-128"/>
              <a:ea typeface="游ゴシック" panose="020B0400000000000000" pitchFamily="50" charset="-128"/>
            </a:endParaRPr>
          </a:p>
        </p:txBody>
      </p:sp>
      <p:sp>
        <p:nvSpPr>
          <p:cNvPr id="13" name="角丸四角形 12"/>
          <p:cNvSpPr/>
          <p:nvPr/>
        </p:nvSpPr>
        <p:spPr>
          <a:xfrm>
            <a:off x="5708650" y="3217863"/>
            <a:ext cx="3421063" cy="3106737"/>
          </a:xfrm>
          <a:prstGeom prst="roundRect">
            <a:avLst/>
          </a:prstGeom>
          <a:noFill/>
          <a:ln w="28575">
            <a:noFill/>
          </a:ln>
        </p:spPr>
        <p:style>
          <a:lnRef idx="1">
            <a:schemeClr val="accent2"/>
          </a:lnRef>
          <a:fillRef idx="2">
            <a:schemeClr val="accent2"/>
          </a:fillRef>
          <a:effectRef idx="1">
            <a:schemeClr val="accent2"/>
          </a:effectRef>
          <a:fontRef idx="minor">
            <a:schemeClr val="dk1"/>
          </a:fontRef>
        </p:style>
        <p:txBody>
          <a:bodyPr anchor="ctr"/>
          <a:lstStyle/>
          <a:p>
            <a:pPr>
              <a:defRPr/>
            </a:pPr>
            <a:r>
              <a:rPr lang="ja-JP" altLang="en-US" sz="2400" dirty="0">
                <a:solidFill>
                  <a:schemeClr val="tx1"/>
                </a:solidFill>
              </a:rPr>
              <a:t>休日の電話対応を</a:t>
            </a:r>
            <a:endParaRPr lang="en-US" altLang="ja-JP" sz="2400" dirty="0">
              <a:solidFill>
                <a:schemeClr val="tx1"/>
              </a:solidFill>
            </a:endParaRPr>
          </a:p>
          <a:p>
            <a:pPr>
              <a:defRPr/>
            </a:pPr>
            <a:r>
              <a:rPr lang="ja-JP" altLang="en-US" sz="2400" dirty="0">
                <a:solidFill>
                  <a:srgbClr val="FF0000"/>
                </a:solidFill>
              </a:rPr>
              <a:t>苦痛</a:t>
            </a:r>
            <a:r>
              <a:rPr lang="ja-JP" altLang="en-US" sz="2400" dirty="0">
                <a:solidFill>
                  <a:schemeClr val="tx1"/>
                </a:solidFill>
              </a:rPr>
              <a:t>に感じているのは</a:t>
            </a:r>
            <a:r>
              <a:rPr lang="ja-JP" altLang="en-US" sz="2400" dirty="0">
                <a:solidFill>
                  <a:srgbClr val="FF0000"/>
                </a:solidFill>
              </a:rPr>
              <a:t>全体の半数以上！</a:t>
            </a:r>
            <a:endParaRPr lang="en-US" altLang="ja-JP" sz="2400" dirty="0">
              <a:solidFill>
                <a:srgbClr val="FF0000"/>
              </a:solidFill>
            </a:endParaRPr>
          </a:p>
          <a:p>
            <a:pPr>
              <a:defRPr/>
            </a:pPr>
            <a:endParaRPr lang="en-US" altLang="ja-JP" sz="2400" dirty="0"/>
          </a:p>
          <a:p>
            <a:pPr>
              <a:defRPr/>
            </a:pPr>
            <a:r>
              <a:rPr lang="ja-JP" altLang="en-US" sz="2400" dirty="0"/>
              <a:t>「あきらめている」</a:t>
            </a:r>
            <a:endParaRPr lang="en-US" altLang="ja-JP" sz="2400" dirty="0"/>
          </a:p>
          <a:p>
            <a:pPr>
              <a:defRPr/>
            </a:pPr>
            <a:r>
              <a:rPr lang="ja-JP" altLang="en-US" sz="2400" dirty="0"/>
              <a:t>「仕方がない」を</a:t>
            </a:r>
            <a:endParaRPr lang="en-US" altLang="ja-JP" sz="2400" dirty="0"/>
          </a:p>
          <a:p>
            <a:pPr>
              <a:defRPr/>
            </a:pPr>
            <a:r>
              <a:rPr lang="ja-JP" altLang="en-US" sz="2400" dirty="0"/>
              <a:t>選択した人は</a:t>
            </a:r>
            <a:r>
              <a:rPr lang="en-US" altLang="ja-JP" sz="2800" b="1" dirty="0">
                <a:solidFill>
                  <a:srgbClr val="FF0000"/>
                </a:solidFill>
              </a:rPr>
              <a:t>86.4</a:t>
            </a:r>
            <a:r>
              <a:rPr lang="ja-JP" altLang="en-US" sz="2800" b="1" dirty="0">
                <a:solidFill>
                  <a:srgbClr val="FF0000"/>
                </a:solidFill>
              </a:rPr>
              <a:t>％</a:t>
            </a:r>
            <a:endParaRPr lang="en-US" altLang="ja-JP" sz="2400" dirty="0"/>
          </a:p>
        </p:txBody>
      </p:sp>
      <p:sp>
        <p:nvSpPr>
          <p:cNvPr id="14" name="角丸四角形 13"/>
          <p:cNvSpPr/>
          <p:nvPr/>
        </p:nvSpPr>
        <p:spPr>
          <a:xfrm>
            <a:off x="274638" y="5448300"/>
            <a:ext cx="5105400" cy="698500"/>
          </a:xfrm>
          <a:prstGeom prst="roundRect">
            <a:avLst/>
          </a:prstGeom>
          <a:solidFill>
            <a:srgbClr val="FFFF00"/>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t>諦めている風潮がある</a:t>
            </a:r>
            <a:endParaRPr lang="en-US" altLang="ja-JP" sz="2800" dirty="0"/>
          </a:p>
        </p:txBody>
      </p:sp>
      <p:sp>
        <p:nvSpPr>
          <p:cNvPr id="16" name="角丸四角形 15"/>
          <p:cNvSpPr/>
          <p:nvPr/>
        </p:nvSpPr>
        <p:spPr>
          <a:xfrm>
            <a:off x="3606800" y="1533525"/>
            <a:ext cx="2533650" cy="955675"/>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 name="角丸四角形 19"/>
          <p:cNvSpPr/>
          <p:nvPr/>
        </p:nvSpPr>
        <p:spPr>
          <a:xfrm>
            <a:off x="30163" y="3324225"/>
            <a:ext cx="5426075" cy="119697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5" name="直線コネクタ 14">
            <a:extLst>
              <a:ext uri="{FF2B5EF4-FFF2-40B4-BE49-F238E27FC236}">
                <a16:creationId xmlns:a16="http://schemas.microsoft.com/office/drawing/2014/main" id="{BE09CA79-27A3-4C46-8FE8-EAAE301A7731}"/>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22" name="図 1">
            <a:extLst>
              <a:ext uri="{FF2B5EF4-FFF2-40B4-BE49-F238E27FC236}">
                <a16:creationId xmlns:a16="http://schemas.microsoft.com/office/drawing/2014/main" id="{23E05BF4-2090-4CD3-B160-EA45578CB8B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1724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1" nodeType="clickEffect">
                                  <p:stCondLst>
                                    <p:cond delay="0"/>
                                  </p:stCondLst>
                                  <p:childTnLst>
                                    <p:animEffect transition="out" filter="wipe(left)">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6" grpId="0" animBg="1"/>
      <p:bldP spid="16"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45064" name="コンテンツ プレースホルダー 4"/>
          <p:cNvSpPr txBox="1">
            <a:spLocks/>
          </p:cNvSpPr>
          <p:nvPr/>
        </p:nvSpPr>
        <p:spPr bwMode="auto">
          <a:xfrm>
            <a:off x="274638" y="1128713"/>
            <a:ext cx="85153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休日に電話している時間を合算するとどれくらいですか？</a:t>
            </a:r>
            <a:endParaRPr lang="en-US" altLang="ja-JP" sz="2100">
              <a:latin typeface="游ゴシック" panose="020B0400000000000000" pitchFamily="50" charset="-128"/>
              <a:ea typeface="游ゴシック" panose="020B0400000000000000" pitchFamily="50" charset="-128"/>
            </a:endParaRPr>
          </a:p>
        </p:txBody>
      </p:sp>
      <p:graphicFrame>
        <p:nvGraphicFramePr>
          <p:cNvPr id="45065" name="グラフ 9"/>
          <p:cNvGraphicFramePr>
            <a:graphicFrameLocks/>
          </p:cNvGraphicFramePr>
          <p:nvPr/>
        </p:nvGraphicFramePr>
        <p:xfrm>
          <a:off x="100013" y="1214438"/>
          <a:ext cx="6765925" cy="5826125"/>
        </p:xfrm>
        <a:graphic>
          <a:graphicData uri="http://schemas.openxmlformats.org/presentationml/2006/ole">
            <mc:AlternateContent xmlns:mc="http://schemas.openxmlformats.org/markup-compatibility/2006">
              <mc:Choice xmlns:v="urn:schemas-microsoft-com:vml" Requires="v">
                <p:oleObj spid="_x0000_s7185" name="グラフ" r:id="rId4" imgW="5578323" imgH="4804064" progId="Excel.Chart.8">
                  <p:embed/>
                </p:oleObj>
              </mc:Choice>
              <mc:Fallback>
                <p:oleObj name="グラフ" r:id="rId4" imgW="5578323" imgH="4804064" progId="Excel.Chart.8">
                  <p:embed/>
                  <p:pic>
                    <p:nvPicPr>
                      <p:cNvPr id="45065" name="グラフ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13" y="1214438"/>
                        <a:ext cx="6765925" cy="582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角丸四角形 10"/>
          <p:cNvSpPr/>
          <p:nvPr/>
        </p:nvSpPr>
        <p:spPr>
          <a:xfrm>
            <a:off x="5370513" y="2638425"/>
            <a:ext cx="3406775" cy="708025"/>
          </a:xfrm>
          <a:prstGeom prst="roundRect">
            <a:avLst/>
          </a:prstGeom>
          <a:solidFill>
            <a:srgbClr val="FFFF00"/>
          </a:solidFill>
          <a:ln>
            <a:solidFill>
              <a:srgbClr val="FFFF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altLang="ja-JP" sz="2800" dirty="0">
                <a:solidFill>
                  <a:srgbClr val="FF0000"/>
                </a:solidFill>
              </a:rPr>
              <a:t>1</a:t>
            </a:r>
            <a:r>
              <a:rPr lang="ja-JP" altLang="en-US" sz="2800" dirty="0">
                <a:solidFill>
                  <a:srgbClr val="FF0000"/>
                </a:solidFill>
              </a:rPr>
              <a:t>時間未満が</a:t>
            </a:r>
            <a:r>
              <a:rPr lang="en-US" altLang="ja-JP" sz="2800" dirty="0">
                <a:solidFill>
                  <a:srgbClr val="FF0000"/>
                </a:solidFill>
              </a:rPr>
              <a:t>81.1</a:t>
            </a:r>
            <a:r>
              <a:rPr lang="ja-JP" altLang="en-US" sz="2800" dirty="0">
                <a:solidFill>
                  <a:srgbClr val="FF0000"/>
                </a:solidFill>
              </a:rPr>
              <a:t>％</a:t>
            </a:r>
            <a:endParaRPr lang="en-US" altLang="ja-JP" sz="2800" dirty="0">
              <a:solidFill>
                <a:srgbClr val="FF0000"/>
              </a:solidFill>
            </a:endParaRPr>
          </a:p>
        </p:txBody>
      </p:sp>
      <p:sp>
        <p:nvSpPr>
          <p:cNvPr id="12" name="テキスト ボックス 11"/>
          <p:cNvSpPr txBox="1"/>
          <p:nvPr/>
        </p:nvSpPr>
        <p:spPr>
          <a:xfrm>
            <a:off x="5194300" y="3649663"/>
            <a:ext cx="3759200" cy="708025"/>
          </a:xfrm>
          <a:prstGeom prst="rect">
            <a:avLst/>
          </a:prstGeom>
          <a:solidFill>
            <a:schemeClr val="accent1">
              <a:lumMod val="20000"/>
              <a:lumOff val="80000"/>
            </a:schemeClr>
          </a:solidFill>
        </p:spPr>
        <p:txBody>
          <a:bodyPr>
            <a:spAutoFit/>
          </a:bodyPr>
          <a:lstStyle/>
          <a:p>
            <a:pPr algn="ctr">
              <a:defRPr/>
            </a:pPr>
            <a:r>
              <a:rPr lang="ja-JP" altLang="en-US" sz="2000" dirty="0"/>
              <a:t>たかが</a:t>
            </a:r>
            <a:r>
              <a:rPr lang="en-US" altLang="ja-JP" sz="2000" dirty="0"/>
              <a:t>1</a:t>
            </a:r>
            <a:r>
              <a:rPr lang="ja-JP" altLang="en-US" sz="2000" dirty="0"/>
              <a:t>時間、されど</a:t>
            </a:r>
            <a:r>
              <a:rPr lang="en-US" altLang="ja-JP" sz="2000" dirty="0"/>
              <a:t>1</a:t>
            </a:r>
            <a:r>
              <a:rPr lang="ja-JP" altLang="en-US" sz="2000" dirty="0"/>
              <a:t>時間・・・</a:t>
            </a:r>
            <a:endParaRPr lang="en-US" altLang="ja-JP" sz="2000" dirty="0"/>
          </a:p>
          <a:p>
            <a:pPr algn="ctr">
              <a:defRPr/>
            </a:pPr>
            <a:r>
              <a:rPr lang="ja-JP" altLang="en-US" sz="2000" dirty="0"/>
              <a:t>休日対応する必要があるのか？</a:t>
            </a:r>
            <a:endParaRPr lang="en-US" altLang="ja-JP" sz="2000" dirty="0"/>
          </a:p>
        </p:txBody>
      </p:sp>
      <p:cxnSp>
        <p:nvCxnSpPr>
          <p:cNvPr id="3" name="直線コネクタ 2"/>
          <p:cNvCxnSpPr/>
          <p:nvPr/>
        </p:nvCxnSpPr>
        <p:spPr>
          <a:xfrm>
            <a:off x="274638" y="5018088"/>
            <a:ext cx="287020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443288" y="3108325"/>
            <a:ext cx="1543050"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3321050" y="5018088"/>
            <a:ext cx="2428875" cy="0"/>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67CFC6C-13FE-4DFE-B88F-180C5491339E}"/>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16" name="図 1">
            <a:extLst>
              <a:ext uri="{FF2B5EF4-FFF2-40B4-BE49-F238E27FC236}">
                <a16:creationId xmlns:a16="http://schemas.microsoft.com/office/drawing/2014/main" id="{2D3079D0-7231-48AB-81E9-A8EC07B2B7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3628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left)">
                                      <p:cBhvr>
                                        <p:cTn id="13" dur="500"/>
                                        <p:tgtEl>
                                          <p:spTgt spid="2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80">
                                          <p:stCondLst>
                                            <p:cond delay="0"/>
                                          </p:stCondLst>
                                        </p:cTn>
                                        <p:tgtEl>
                                          <p:spTgt spid="12"/>
                                        </p:tgtEl>
                                      </p:cBhvr>
                                    </p:animEffect>
                                    <p:anim calcmode="lin" valueType="num">
                                      <p:cBhvr>
                                        <p:cTn id="2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7" dur="26">
                                          <p:stCondLst>
                                            <p:cond delay="650"/>
                                          </p:stCondLst>
                                        </p:cTn>
                                        <p:tgtEl>
                                          <p:spTgt spid="12"/>
                                        </p:tgtEl>
                                      </p:cBhvr>
                                      <p:to x="100000" y="60000"/>
                                    </p:animScale>
                                    <p:animScale>
                                      <p:cBhvr>
                                        <p:cTn id="28" dur="166" decel="50000">
                                          <p:stCondLst>
                                            <p:cond delay="676"/>
                                          </p:stCondLst>
                                        </p:cTn>
                                        <p:tgtEl>
                                          <p:spTgt spid="12"/>
                                        </p:tgtEl>
                                      </p:cBhvr>
                                      <p:to x="100000" y="100000"/>
                                    </p:animScale>
                                    <p:animScale>
                                      <p:cBhvr>
                                        <p:cTn id="29" dur="26">
                                          <p:stCondLst>
                                            <p:cond delay="1312"/>
                                          </p:stCondLst>
                                        </p:cTn>
                                        <p:tgtEl>
                                          <p:spTgt spid="12"/>
                                        </p:tgtEl>
                                      </p:cBhvr>
                                      <p:to x="100000" y="80000"/>
                                    </p:animScale>
                                    <p:animScale>
                                      <p:cBhvr>
                                        <p:cTn id="30" dur="166" decel="50000">
                                          <p:stCondLst>
                                            <p:cond delay="1338"/>
                                          </p:stCondLst>
                                        </p:cTn>
                                        <p:tgtEl>
                                          <p:spTgt spid="12"/>
                                        </p:tgtEl>
                                      </p:cBhvr>
                                      <p:to x="100000" y="100000"/>
                                    </p:animScale>
                                    <p:animScale>
                                      <p:cBhvr>
                                        <p:cTn id="31" dur="26">
                                          <p:stCondLst>
                                            <p:cond delay="1642"/>
                                          </p:stCondLst>
                                        </p:cTn>
                                        <p:tgtEl>
                                          <p:spTgt spid="12"/>
                                        </p:tgtEl>
                                      </p:cBhvr>
                                      <p:to x="100000" y="90000"/>
                                    </p:animScale>
                                    <p:animScale>
                                      <p:cBhvr>
                                        <p:cTn id="32" dur="166" decel="50000">
                                          <p:stCondLst>
                                            <p:cond delay="1668"/>
                                          </p:stCondLst>
                                        </p:cTn>
                                        <p:tgtEl>
                                          <p:spTgt spid="12"/>
                                        </p:tgtEl>
                                      </p:cBhvr>
                                      <p:to x="100000" y="100000"/>
                                    </p:animScale>
                                    <p:animScale>
                                      <p:cBhvr>
                                        <p:cTn id="33" dur="26">
                                          <p:stCondLst>
                                            <p:cond delay="1808"/>
                                          </p:stCondLst>
                                        </p:cTn>
                                        <p:tgtEl>
                                          <p:spTgt spid="12"/>
                                        </p:tgtEl>
                                      </p:cBhvr>
                                      <p:to x="100000" y="95000"/>
                                    </p:animScale>
                                    <p:animScale>
                                      <p:cBhvr>
                                        <p:cTn id="34"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76238" y="1727200"/>
            <a:ext cx="6338887" cy="415925"/>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正方形/長方形 23"/>
          <p:cNvSpPr/>
          <p:nvPr/>
        </p:nvSpPr>
        <p:spPr>
          <a:xfrm>
            <a:off x="376238" y="5297488"/>
            <a:ext cx="6338887" cy="415925"/>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正方形/長方形 22"/>
          <p:cNvSpPr/>
          <p:nvPr/>
        </p:nvSpPr>
        <p:spPr>
          <a:xfrm>
            <a:off x="376238" y="4083050"/>
            <a:ext cx="6338887" cy="823913"/>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p:cNvSpPr/>
          <p:nvPr/>
        </p:nvSpPr>
        <p:spPr>
          <a:xfrm>
            <a:off x="376238" y="2530475"/>
            <a:ext cx="6338887" cy="415925"/>
          </a:xfrm>
          <a:prstGeom prst="rect">
            <a:avLst/>
          </a:prstGeom>
          <a:solidFill>
            <a:schemeClr val="accent4">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正方形/長方形 15"/>
          <p:cNvSpPr/>
          <p:nvPr/>
        </p:nvSpPr>
        <p:spPr>
          <a:xfrm>
            <a:off x="376238" y="2154238"/>
            <a:ext cx="6338887" cy="384175"/>
          </a:xfrm>
          <a:prstGeom prst="rect">
            <a:avLst/>
          </a:prstGeom>
          <a:solidFill>
            <a:srgbClr val="66FFFF"/>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115"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47117" name="コンテンツ プレースホルダー 4"/>
          <p:cNvSpPr txBox="1">
            <a:spLocks/>
          </p:cNvSpPr>
          <p:nvPr/>
        </p:nvSpPr>
        <p:spPr bwMode="auto">
          <a:xfrm>
            <a:off x="274638" y="1128713"/>
            <a:ext cx="85153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電話の相手先はどこからが多いですか？</a:t>
            </a:r>
            <a:endParaRPr lang="en-US" altLang="ja-JP" sz="2100">
              <a:latin typeface="游ゴシック" panose="020B0400000000000000" pitchFamily="50" charset="-128"/>
              <a:ea typeface="游ゴシック" panose="020B0400000000000000" pitchFamily="50" charset="-128"/>
            </a:endParaRPr>
          </a:p>
        </p:txBody>
      </p:sp>
      <p:graphicFrame>
        <p:nvGraphicFramePr>
          <p:cNvPr id="3" name="表 2"/>
          <p:cNvGraphicFramePr>
            <a:graphicFrameLocks noGrp="1"/>
          </p:cNvGraphicFramePr>
          <p:nvPr/>
        </p:nvGraphicFramePr>
        <p:xfrm>
          <a:off x="554038" y="1714500"/>
          <a:ext cx="5957887" cy="4341810"/>
        </p:xfrm>
        <a:graphic>
          <a:graphicData uri="http://schemas.openxmlformats.org/drawingml/2006/table">
            <a:tbl>
              <a:tblPr>
                <a:tableStyleId>{5C22544A-7EE6-4342-B048-85BDC9FD1C3A}</a:tableStyleId>
              </a:tblPr>
              <a:tblGrid>
                <a:gridCol w="5206207">
                  <a:extLst>
                    <a:ext uri="{9D8B030D-6E8A-4147-A177-3AD203B41FA5}">
                      <a16:colId xmlns:a16="http://schemas.microsoft.com/office/drawing/2014/main" val="20000"/>
                    </a:ext>
                  </a:extLst>
                </a:gridCol>
                <a:gridCol w="751680">
                  <a:extLst>
                    <a:ext uri="{9D8B030D-6E8A-4147-A177-3AD203B41FA5}">
                      <a16:colId xmlns:a16="http://schemas.microsoft.com/office/drawing/2014/main" val="20001"/>
                    </a:ext>
                  </a:extLst>
                </a:gridCol>
              </a:tblGrid>
              <a:tr h="394710">
                <a:tc>
                  <a:txBody>
                    <a:bodyPr/>
                    <a:lstStyle/>
                    <a:p>
                      <a:pPr algn="l" fontAlgn="b"/>
                      <a:r>
                        <a:rPr lang="ja-JP" altLang="en-US" sz="2400" u="none" strike="noStrike" dirty="0">
                          <a:effectLst/>
                        </a:rPr>
                        <a:t>１．工事店・職方</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588</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4710">
                <a:tc>
                  <a:txBody>
                    <a:bodyPr/>
                    <a:lstStyle/>
                    <a:p>
                      <a:pPr algn="l" fontAlgn="b"/>
                      <a:r>
                        <a:rPr lang="ja-JP" altLang="en-US" sz="2400" u="none" strike="noStrike" dirty="0">
                          <a:effectLst/>
                        </a:rPr>
                        <a:t>２．お施主様／オーナー様</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508</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4710">
                <a:tc>
                  <a:txBody>
                    <a:bodyPr/>
                    <a:lstStyle/>
                    <a:p>
                      <a:pPr algn="l" fontAlgn="b"/>
                      <a:r>
                        <a:rPr lang="ja-JP" altLang="en-US" sz="2400" u="none" strike="noStrike" dirty="0">
                          <a:effectLst/>
                        </a:rPr>
                        <a:t>３．事業所内の他部署（設計・営業など）</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175</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4710">
                <a:tc>
                  <a:txBody>
                    <a:bodyPr/>
                    <a:lstStyle/>
                    <a:p>
                      <a:pPr algn="l" fontAlgn="b"/>
                      <a:r>
                        <a:rPr lang="ja-JP" altLang="en-US" sz="2400" u="none" strike="noStrike" dirty="0">
                          <a:effectLst/>
                        </a:rPr>
                        <a:t>４．近隣</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147</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94710">
                <a:tc>
                  <a:txBody>
                    <a:bodyPr/>
                    <a:lstStyle/>
                    <a:p>
                      <a:pPr algn="l" fontAlgn="b"/>
                      <a:r>
                        <a:rPr lang="ja-JP" altLang="en-US" sz="2400" u="none" strike="noStrike" dirty="0">
                          <a:effectLst/>
                        </a:rPr>
                        <a:t>５．運送業者</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91</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94710">
                <a:tc>
                  <a:txBody>
                    <a:bodyPr/>
                    <a:lstStyle/>
                    <a:p>
                      <a:pPr algn="l" fontAlgn="b"/>
                      <a:r>
                        <a:rPr lang="ja-JP" altLang="en-US" sz="2400" u="none" strike="noStrike" dirty="0">
                          <a:effectLst/>
                        </a:rPr>
                        <a:t>６．その他業者（サプライヤーなど）</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86</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94710">
                <a:tc>
                  <a:txBody>
                    <a:bodyPr/>
                    <a:lstStyle/>
                    <a:p>
                      <a:pPr algn="l" fontAlgn="b"/>
                      <a:r>
                        <a:rPr lang="ja-JP" altLang="en-US" sz="2400" u="none" strike="noStrike" dirty="0">
                          <a:effectLst/>
                        </a:rPr>
                        <a:t>７．</a:t>
                      </a:r>
                      <a:r>
                        <a:rPr lang="zh-TW" altLang="en-US" sz="2400" u="none" strike="noStrike" dirty="0">
                          <a:effectLst/>
                        </a:rPr>
                        <a:t>同僚（先輩／後輩／部下）</a:t>
                      </a:r>
                      <a:endParaRPr lang="zh-TW"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a:effectLst/>
                        </a:rPr>
                        <a:t>58</a:t>
                      </a:r>
                      <a:endParaRPr lang="en-US" altLang="ja-JP" sz="2400" b="0" i="0" u="none" strike="noStrike">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94710">
                <a:tc>
                  <a:txBody>
                    <a:bodyPr/>
                    <a:lstStyle/>
                    <a:p>
                      <a:pPr algn="l" fontAlgn="b"/>
                      <a:r>
                        <a:rPr lang="ja-JP" altLang="en-US" sz="2400" u="none" strike="noStrike" dirty="0">
                          <a:effectLst/>
                        </a:rPr>
                        <a:t>８．上司</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a:effectLst/>
                        </a:rPr>
                        <a:t>57</a:t>
                      </a:r>
                      <a:endParaRPr lang="en-US" altLang="ja-JP" sz="2400" b="0" i="0" u="none" strike="noStrike">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94710">
                <a:tc>
                  <a:txBody>
                    <a:bodyPr/>
                    <a:lstStyle/>
                    <a:p>
                      <a:pPr algn="l" fontAlgn="b"/>
                      <a:r>
                        <a:rPr lang="ja-JP" altLang="en-US" sz="2400" u="none" strike="noStrike" dirty="0">
                          <a:effectLst/>
                        </a:rPr>
                        <a:t>９．行政・検査機関等</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55</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4710">
                <a:tc>
                  <a:txBody>
                    <a:bodyPr/>
                    <a:lstStyle/>
                    <a:p>
                      <a:pPr algn="l" fontAlgn="b"/>
                      <a:r>
                        <a:rPr lang="ja-JP" altLang="en-US" sz="2400" u="none" strike="noStrike" dirty="0">
                          <a:effectLst/>
                        </a:rPr>
                        <a:t>１０．社内の他部署（本社・工場など）</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54</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94710">
                <a:tc>
                  <a:txBody>
                    <a:bodyPr/>
                    <a:lstStyle/>
                    <a:p>
                      <a:pPr algn="l" fontAlgn="b"/>
                      <a:r>
                        <a:rPr lang="ja-JP" altLang="en-US" sz="2400" u="none" strike="noStrike" dirty="0">
                          <a:effectLst/>
                        </a:rPr>
                        <a:t>１１．その他</a:t>
                      </a:r>
                      <a:endParaRPr lang="ja-JP" altLang="en-US" sz="2400" b="0" i="0" u="none" strike="noStrike" dirty="0">
                        <a:effectLst/>
                        <a:latin typeface="ＭＳ Ｐゴシック" panose="020B0600070205080204" pitchFamily="50" charset="-128"/>
                        <a:ea typeface="ＭＳ Ｐゴシック" panose="020B0600070205080204" pitchFamily="50" charset="-128"/>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fontAlgn="b"/>
                      <a:r>
                        <a:rPr lang="en-US" altLang="ja-JP" sz="2400" u="none" strike="noStrike" dirty="0">
                          <a:effectLst/>
                        </a:rPr>
                        <a:t>7</a:t>
                      </a:r>
                      <a:endParaRPr lang="en-US" altLang="ja-JP" sz="2400" b="0" i="0" u="none" strike="noStrike" dirty="0">
                        <a:effectLst/>
                        <a:latin typeface="Arial" panose="020B0604020202020204" pitchFamily="34" charset="0"/>
                      </a:endParaRPr>
                    </a:p>
                  </a:txBody>
                  <a:tcPr marL="7618" marR="7618" marT="7622"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10" name="正方形/長方形 9"/>
          <p:cNvSpPr/>
          <p:nvPr/>
        </p:nvSpPr>
        <p:spPr>
          <a:xfrm>
            <a:off x="376238" y="1708150"/>
            <a:ext cx="6338887" cy="417513"/>
          </a:xfrm>
          <a:prstGeom prst="rect">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正方形/長方形 27"/>
          <p:cNvSpPr/>
          <p:nvPr/>
        </p:nvSpPr>
        <p:spPr>
          <a:xfrm>
            <a:off x="376238" y="2143125"/>
            <a:ext cx="6338887" cy="41751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1" name="グループ化 10"/>
          <p:cNvGrpSpPr>
            <a:grpSpLocks/>
          </p:cNvGrpSpPr>
          <p:nvPr/>
        </p:nvGrpSpPr>
        <p:grpSpPr bwMode="auto">
          <a:xfrm>
            <a:off x="6715125" y="947738"/>
            <a:ext cx="2292350" cy="1165225"/>
            <a:chOff x="6715760" y="948058"/>
            <a:chExt cx="2291398" cy="1164906"/>
          </a:xfrm>
        </p:grpSpPr>
        <p:sp>
          <p:nvSpPr>
            <p:cNvPr id="7" name="円形吹き出し 6"/>
            <p:cNvSpPr/>
            <p:nvPr/>
          </p:nvSpPr>
          <p:spPr>
            <a:xfrm>
              <a:off x="6715760" y="948058"/>
              <a:ext cx="2291398" cy="1164906"/>
            </a:xfrm>
            <a:prstGeom prst="wedgeEllipseCallout">
              <a:avLst>
                <a:gd name="adj1" fmla="val -52824"/>
                <a:gd name="adj2" fmla="val 35656"/>
              </a:avLst>
            </a:prstGeom>
            <a:solidFill>
              <a:schemeClr val="bg1"/>
            </a:solid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148" name="テキスト ボックス 8"/>
            <p:cNvSpPr txBox="1">
              <a:spLocks noChangeArrowheads="1"/>
            </p:cNvSpPr>
            <p:nvPr/>
          </p:nvSpPr>
          <p:spPr bwMode="auto">
            <a:xfrm>
              <a:off x="6977062" y="1124198"/>
              <a:ext cx="18653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2400"/>
                <a:t>有効回答の</a:t>
              </a:r>
              <a:endParaRPr lang="en-US" altLang="ja-JP" sz="2400"/>
            </a:p>
            <a:p>
              <a:pPr algn="ctr">
                <a:lnSpc>
                  <a:spcPct val="100000"/>
                </a:lnSpc>
                <a:spcBef>
                  <a:spcPct val="0"/>
                </a:spcBef>
                <a:buFontTx/>
                <a:buNone/>
              </a:pPr>
              <a:r>
                <a:rPr lang="en-US" altLang="ja-JP"/>
                <a:t>87.9</a:t>
              </a:r>
              <a:r>
                <a:rPr lang="ja-JP" altLang="en-US"/>
                <a:t>％</a:t>
              </a:r>
            </a:p>
          </p:txBody>
        </p:sp>
      </p:grpSp>
      <p:grpSp>
        <p:nvGrpSpPr>
          <p:cNvPr id="27" name="グループ化 26"/>
          <p:cNvGrpSpPr>
            <a:grpSpLocks/>
          </p:cNvGrpSpPr>
          <p:nvPr/>
        </p:nvGrpSpPr>
        <p:grpSpPr bwMode="auto">
          <a:xfrm>
            <a:off x="6764338" y="2165350"/>
            <a:ext cx="2290762" cy="1165225"/>
            <a:chOff x="6764020" y="2165508"/>
            <a:chExt cx="2291398" cy="1164906"/>
          </a:xfrm>
        </p:grpSpPr>
        <p:sp>
          <p:nvSpPr>
            <p:cNvPr id="25" name="円形吹き出し 24"/>
            <p:cNvSpPr/>
            <p:nvPr/>
          </p:nvSpPr>
          <p:spPr>
            <a:xfrm>
              <a:off x="6764020" y="2165508"/>
              <a:ext cx="2291398" cy="1164906"/>
            </a:xfrm>
            <a:prstGeom prst="wedgeEllipseCallout">
              <a:avLst>
                <a:gd name="adj1" fmla="val -54154"/>
                <a:gd name="adj2" fmla="val -3499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146" name="テキスト ボックス 25"/>
            <p:cNvSpPr txBox="1">
              <a:spLocks noChangeArrowheads="1"/>
            </p:cNvSpPr>
            <p:nvPr/>
          </p:nvSpPr>
          <p:spPr bwMode="auto">
            <a:xfrm>
              <a:off x="6977061" y="2322671"/>
              <a:ext cx="186531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a:lnSpc>
                  <a:spcPct val="100000"/>
                </a:lnSpc>
                <a:spcBef>
                  <a:spcPct val="0"/>
                </a:spcBef>
                <a:buFontTx/>
                <a:buNone/>
              </a:pPr>
              <a:r>
                <a:rPr lang="ja-JP" altLang="en-US" sz="2400"/>
                <a:t>有効回答の</a:t>
              </a:r>
              <a:endParaRPr lang="en-US" altLang="ja-JP" sz="2400"/>
            </a:p>
            <a:p>
              <a:pPr algn="ctr">
                <a:lnSpc>
                  <a:spcPct val="100000"/>
                </a:lnSpc>
                <a:spcBef>
                  <a:spcPct val="0"/>
                </a:spcBef>
                <a:buFontTx/>
                <a:buNone/>
              </a:pPr>
              <a:r>
                <a:rPr lang="en-US" altLang="ja-JP"/>
                <a:t>76.0</a:t>
              </a:r>
              <a:r>
                <a:rPr lang="ja-JP" altLang="en-US"/>
                <a:t>％</a:t>
              </a:r>
            </a:p>
          </p:txBody>
        </p:sp>
      </p:grpSp>
      <p:cxnSp>
        <p:nvCxnSpPr>
          <p:cNvPr id="26" name="直線コネクタ 25">
            <a:extLst>
              <a:ext uri="{FF2B5EF4-FFF2-40B4-BE49-F238E27FC236}">
                <a16:creationId xmlns:a16="http://schemas.microsoft.com/office/drawing/2014/main" id="{1EF67852-16FA-4A68-9A98-E8BCB3BD959F}"/>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29" name="図 1">
            <a:extLst>
              <a:ext uri="{FF2B5EF4-FFF2-40B4-BE49-F238E27FC236}">
                <a16:creationId xmlns:a16="http://schemas.microsoft.com/office/drawing/2014/main" id="{8DD73564-685B-41E3-9128-D8828ABA9B4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321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14"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3" grpId="0" animBg="1"/>
      <p:bldP spid="22" grpId="0" animBg="1"/>
      <p:bldP spid="16" grpId="0" animBg="1"/>
      <p:bldP spid="10"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49160" name="コンテンツ プレースホルダー 4"/>
          <p:cNvSpPr txBox="1">
            <a:spLocks/>
          </p:cNvSpPr>
          <p:nvPr/>
        </p:nvSpPr>
        <p:spPr bwMode="auto">
          <a:xfrm>
            <a:off x="274638" y="1128713"/>
            <a:ext cx="85153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電話の内容で多いものは何ですか？</a:t>
            </a:r>
            <a:endParaRPr lang="en-US" altLang="ja-JP" sz="2100">
              <a:latin typeface="游ゴシック" panose="020B0400000000000000" pitchFamily="50" charset="-128"/>
              <a:ea typeface="游ゴシック" panose="020B0400000000000000" pitchFamily="50" charset="-128"/>
            </a:endParaRPr>
          </a:p>
        </p:txBody>
      </p:sp>
      <p:graphicFrame>
        <p:nvGraphicFramePr>
          <p:cNvPr id="49161" name="グラフ 9"/>
          <p:cNvGraphicFramePr>
            <a:graphicFrameLocks/>
          </p:cNvGraphicFramePr>
          <p:nvPr/>
        </p:nvGraphicFramePr>
        <p:xfrm>
          <a:off x="-260350" y="1501775"/>
          <a:ext cx="6451600" cy="5151438"/>
        </p:xfrm>
        <a:graphic>
          <a:graphicData uri="http://schemas.openxmlformats.org/presentationml/2006/ole">
            <mc:AlternateContent xmlns:mc="http://schemas.openxmlformats.org/markup-compatibility/2006">
              <mc:Choice xmlns:v="urn:schemas-microsoft-com:vml" Requires="v">
                <p:oleObj spid="_x0000_s8208" name="グラフ" r:id="rId4" imgW="6456224" imgH="5157663" progId="Excel.Chart.8">
                  <p:embed/>
                </p:oleObj>
              </mc:Choice>
              <mc:Fallback>
                <p:oleObj name="グラフ" r:id="rId4" imgW="6456224" imgH="5157663" progId="Excel.Chart.8">
                  <p:embed/>
                  <p:pic>
                    <p:nvPicPr>
                      <p:cNvPr id="49161" name="グラフ 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501775"/>
                        <a:ext cx="64516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角丸四角形 11"/>
          <p:cNvSpPr/>
          <p:nvPr/>
        </p:nvSpPr>
        <p:spPr>
          <a:xfrm>
            <a:off x="5586413" y="1719263"/>
            <a:ext cx="3406775" cy="1657350"/>
          </a:xfrm>
          <a:prstGeom prst="roundRect">
            <a:avLst/>
          </a:prstGeom>
          <a:noFill/>
          <a:ln w="28575">
            <a:solidFill>
              <a:srgbClr val="FFFF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400" dirty="0">
                <a:solidFill>
                  <a:schemeClr val="tx1"/>
                </a:solidFill>
              </a:rPr>
              <a:t>休日に電話を受けても</a:t>
            </a:r>
            <a:endParaRPr lang="en-US" altLang="ja-JP" sz="2400" dirty="0">
              <a:solidFill>
                <a:schemeClr val="tx1"/>
              </a:solidFill>
            </a:endParaRPr>
          </a:p>
          <a:p>
            <a:pPr algn="ctr">
              <a:defRPr/>
            </a:pPr>
            <a:r>
              <a:rPr lang="ja-JP" altLang="en-US" sz="2400" dirty="0">
                <a:solidFill>
                  <a:schemeClr val="tx1"/>
                </a:solidFill>
              </a:rPr>
              <a:t>回答できるのは図面や工程を確認してから</a:t>
            </a:r>
            <a:endParaRPr lang="en-US" altLang="ja-JP" sz="2400" dirty="0"/>
          </a:p>
        </p:txBody>
      </p:sp>
      <p:sp>
        <p:nvSpPr>
          <p:cNvPr id="14" name="下矢印 13"/>
          <p:cNvSpPr/>
          <p:nvPr/>
        </p:nvSpPr>
        <p:spPr>
          <a:xfrm>
            <a:off x="6921500" y="3624263"/>
            <a:ext cx="695325" cy="642937"/>
          </a:xfrm>
          <a:prstGeom prst="downArrow">
            <a:avLst/>
          </a:prstGeom>
          <a:solidFill>
            <a:srgbClr val="FFFF00"/>
          </a:solidFill>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ja-JP" altLang="en-US"/>
          </a:p>
        </p:txBody>
      </p:sp>
      <p:sp>
        <p:nvSpPr>
          <p:cNvPr id="16" name="角丸四角形 15"/>
          <p:cNvSpPr/>
          <p:nvPr/>
        </p:nvSpPr>
        <p:spPr>
          <a:xfrm>
            <a:off x="3394075" y="3835400"/>
            <a:ext cx="2552700" cy="909638"/>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 12"/>
          <p:cNvSpPr/>
          <p:nvPr/>
        </p:nvSpPr>
        <p:spPr>
          <a:xfrm>
            <a:off x="5586413" y="4521200"/>
            <a:ext cx="3367087" cy="1503363"/>
          </a:xfrm>
          <a:prstGeom prst="roundRect">
            <a:avLst/>
          </a:prstGeom>
          <a:solidFill>
            <a:srgbClr val="FFFF00"/>
          </a:solidFill>
          <a:ln w="28575">
            <a:solidFill>
              <a:srgbClr val="FF00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t>留守電アナウンスで足りるのでは・・・？</a:t>
            </a:r>
            <a:endParaRPr lang="en-US" altLang="ja-JP" sz="2800" dirty="0"/>
          </a:p>
        </p:txBody>
      </p:sp>
      <p:cxnSp>
        <p:nvCxnSpPr>
          <p:cNvPr id="15" name="直線コネクタ 14">
            <a:extLst>
              <a:ext uri="{FF2B5EF4-FFF2-40B4-BE49-F238E27FC236}">
                <a16:creationId xmlns:a16="http://schemas.microsoft.com/office/drawing/2014/main" id="{E87746FF-C514-4F9E-BC24-9849EA072EFD}"/>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20" name="図 1">
            <a:extLst>
              <a:ext uri="{FF2B5EF4-FFF2-40B4-BE49-F238E27FC236}">
                <a16:creationId xmlns:a16="http://schemas.microsoft.com/office/drawing/2014/main" id="{7DDC151C-5542-4BB3-9E23-90A05C868DF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958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8" fill="hold" grpId="1" nodeType="clickEffect">
                                  <p:stCondLst>
                                    <p:cond delay="0"/>
                                  </p:stCondLst>
                                  <p:childTnLst>
                                    <p:animEffect transition="out" filter="wipe(left)">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par>
                          <p:cTn id="21" fill="hold" nodeType="afterGroup">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6"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p:cNvGraphicFramePr>
            <a:graphicFrameLocks/>
          </p:cNvGraphicFramePr>
          <p:nvPr/>
        </p:nvGraphicFramePr>
        <p:xfrm>
          <a:off x="-356870" y="930592"/>
          <a:ext cx="10560050" cy="5650865"/>
        </p:xfrm>
        <a:graphic>
          <a:graphicData uri="http://schemas.openxmlformats.org/drawingml/2006/chart">
            <c:chart xmlns:c="http://schemas.openxmlformats.org/drawingml/2006/chart" xmlns:r="http://schemas.openxmlformats.org/officeDocument/2006/relationships" r:id="rId3"/>
          </a:graphicData>
        </a:graphic>
      </p:graphicFrame>
      <p:sp>
        <p:nvSpPr>
          <p:cNvPr id="51207" name="フッター プレースホルダー 6"/>
          <p:cNvSpPr>
            <a:spLocks noGrp="1"/>
          </p:cNvSpPr>
          <p:nvPr/>
        </p:nvSpPr>
        <p:spPr bwMode="auto">
          <a:xfrm>
            <a:off x="4416425" y="6483350"/>
            <a:ext cx="570547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algn="ctr" eaLnBrk="1" hangingPunct="1">
              <a:lnSpc>
                <a:spcPct val="100000"/>
              </a:lnSpc>
              <a:spcBef>
                <a:spcPct val="0"/>
              </a:spcBef>
              <a:buFontTx/>
              <a:buNone/>
            </a:pPr>
            <a:r>
              <a:rPr lang="en-US" altLang="ja-JP" sz="1200">
                <a:solidFill>
                  <a:srgbClr val="898989"/>
                </a:solidFill>
                <a:latin typeface="游ゴシック" panose="020B0400000000000000" pitchFamily="50" charset="-128"/>
                <a:ea typeface="游ゴシック" panose="020B0400000000000000" pitchFamily="50" charset="-128"/>
              </a:rPr>
              <a:t>Copyright</a:t>
            </a:r>
            <a:r>
              <a:rPr lang="ja-JP" altLang="en-US" sz="1200">
                <a:solidFill>
                  <a:srgbClr val="898989"/>
                </a:solidFill>
                <a:latin typeface="游ゴシック" panose="020B0400000000000000" pitchFamily="50" charset="-128"/>
                <a:ea typeface="游ゴシック" panose="020B0400000000000000" pitchFamily="50" charset="-128"/>
              </a:rPr>
              <a:t>＠ </a:t>
            </a:r>
            <a:r>
              <a:rPr lang="en-US" altLang="ja-JP" sz="1200">
                <a:solidFill>
                  <a:srgbClr val="898989"/>
                </a:solidFill>
                <a:latin typeface="游ゴシック" panose="020B0400000000000000" pitchFamily="50" charset="-128"/>
                <a:ea typeface="游ゴシック" panose="020B0400000000000000" pitchFamily="50" charset="-128"/>
              </a:rPr>
              <a:t>J-Komachi Group All rights reserved. </a:t>
            </a:r>
            <a:endParaRPr lang="ja-JP" altLang="en-US" sz="1200">
              <a:solidFill>
                <a:srgbClr val="898989"/>
              </a:solidFill>
              <a:latin typeface="游ゴシック" panose="020B0400000000000000" pitchFamily="50" charset="-128"/>
              <a:ea typeface="游ゴシック" panose="020B0400000000000000" pitchFamily="50" charset="-128"/>
            </a:endParaRPr>
          </a:p>
        </p:txBody>
      </p:sp>
      <p:sp>
        <p:nvSpPr>
          <p:cNvPr id="21" name="タイトル 3"/>
          <p:cNvSpPr txBox="1">
            <a:spLocks/>
          </p:cNvSpPr>
          <p:nvPr/>
        </p:nvSpPr>
        <p:spPr bwMode="auto">
          <a:xfrm>
            <a:off x="150813" y="149225"/>
            <a:ext cx="5989637" cy="606425"/>
          </a:xfrm>
          <a:prstGeom prst="rect">
            <a:avLst/>
          </a:prstGeom>
          <a:noFill/>
          <a:ln w="9525">
            <a:noFill/>
            <a:miter lim="800000"/>
            <a:headEnd/>
            <a:tailEnd/>
          </a:ln>
          <a:effectLst>
            <a:outerShdw blurRad="50800" dist="38100" dir="2700000" algn="tl" rotWithShape="0">
              <a:schemeClr val="bg1">
                <a:alpha val="70000"/>
              </a:schemeClr>
            </a:outerShdw>
          </a:effectLst>
        </p:spPr>
        <p:txBody>
          <a:bodyPr anchor="ctr"/>
          <a:lstStyle/>
          <a:p>
            <a:pPr defTabSz="685800" eaLnBrk="1" fontAlgn="auto" hangingPunct="1">
              <a:lnSpc>
                <a:spcPct val="90000"/>
              </a:lnSpc>
              <a:spcBef>
                <a:spcPts val="0"/>
              </a:spcBef>
              <a:spcAft>
                <a:spcPts val="0"/>
              </a:spcAft>
              <a:defRPr/>
            </a:pPr>
            <a:r>
              <a:rPr lang="ja-JP" altLang="en-US" sz="2800" dirty="0">
                <a:latin typeface="HGPｺﾞｼｯｸE" panose="020B0900000000000000" pitchFamily="50" charset="-128"/>
                <a:ea typeface="HGPｺﾞｼｯｸE" panose="020B0900000000000000" pitchFamily="50" charset="-128"/>
              </a:rPr>
              <a:t>休日の電話対応に関するアンケート</a:t>
            </a:r>
            <a:endParaRPr lang="ja-JP" altLang="en-US" sz="2800" dirty="0">
              <a:latin typeface="HGPｺﾞｼｯｸE" panose="020B0900000000000000" pitchFamily="50" charset="-128"/>
              <a:ea typeface="HGPｺﾞｼｯｸE" panose="020B0900000000000000" pitchFamily="50" charset="-128"/>
              <a:cs typeface="+mj-cs"/>
            </a:endParaRPr>
          </a:p>
        </p:txBody>
      </p:sp>
      <p:sp>
        <p:nvSpPr>
          <p:cNvPr id="51209" name="コンテンツ プレースホルダー 4"/>
          <p:cNvSpPr txBox="1">
            <a:spLocks/>
          </p:cNvSpPr>
          <p:nvPr/>
        </p:nvSpPr>
        <p:spPr bwMode="auto">
          <a:xfrm>
            <a:off x="274638" y="1128713"/>
            <a:ext cx="8515350"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1pPr>
            <a:lvl2pPr marL="514350" indent="-171450" defTabSz="68580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2pPr>
            <a:lvl3pPr marL="857250" indent="-171450" defTabSz="6858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3pPr>
            <a:lvl4pPr marL="12001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4pPr>
            <a:lvl5pPr marL="1543050" indent="-171450" defTabSz="6858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5pPr>
            <a:lvl6pPr marL="20002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6pPr>
            <a:lvl7pPr marL="24574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7pPr>
            <a:lvl8pPr marL="29146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8pPr>
            <a:lvl9pPr marL="3371850" indent="-171450" defTabSz="6858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ea typeface="ＭＳ Ｐゴシック" panose="020B0600070205080204" pitchFamily="50" charset="-128"/>
              </a:defRPr>
            </a:lvl9pPr>
          </a:lstStyle>
          <a:p>
            <a:pPr eaLnBrk="1" hangingPunct="1">
              <a:spcBef>
                <a:spcPts val="750"/>
              </a:spcBef>
              <a:buFont typeface="Arial" panose="020B0604020202020204" pitchFamily="34" charset="0"/>
              <a:buNone/>
            </a:pPr>
            <a:r>
              <a:rPr lang="en-US" altLang="ja-JP" sz="2100">
                <a:latin typeface="游ゴシック" panose="020B0400000000000000" pitchFamily="50" charset="-128"/>
                <a:ea typeface="游ゴシック" panose="020B0400000000000000" pitchFamily="50" charset="-128"/>
              </a:rPr>
              <a:t>【Q】</a:t>
            </a:r>
            <a:r>
              <a:rPr lang="ja-JP" altLang="en-US" sz="2100">
                <a:latin typeface="游ゴシック" panose="020B0400000000000000" pitchFamily="50" charset="-128"/>
                <a:ea typeface="游ゴシック" panose="020B0400000000000000" pitchFamily="50" charset="-128"/>
              </a:rPr>
              <a:t>電話の緊急性は？</a:t>
            </a:r>
            <a:endParaRPr lang="en-US" altLang="ja-JP" sz="2100">
              <a:latin typeface="游ゴシック" panose="020B0400000000000000" pitchFamily="50" charset="-128"/>
              <a:ea typeface="游ゴシック" panose="020B0400000000000000" pitchFamily="50" charset="-128"/>
            </a:endParaRPr>
          </a:p>
        </p:txBody>
      </p:sp>
      <p:sp>
        <p:nvSpPr>
          <p:cNvPr id="14" name="正方形/長方形 13"/>
          <p:cNvSpPr/>
          <p:nvPr/>
        </p:nvSpPr>
        <p:spPr bwMode="auto">
          <a:xfrm>
            <a:off x="436563" y="3638550"/>
            <a:ext cx="8516937" cy="1746250"/>
          </a:xfrm>
          <a:prstGeom prst="rect">
            <a:avLst/>
          </a:prstGeom>
          <a:noFill/>
          <a:ln w="3810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5050"/>
              </a:solidFill>
            </a:endParaRPr>
          </a:p>
        </p:txBody>
      </p:sp>
      <p:sp>
        <p:nvSpPr>
          <p:cNvPr id="15" name="角丸四角形 14"/>
          <p:cNvSpPr/>
          <p:nvPr/>
        </p:nvSpPr>
        <p:spPr>
          <a:xfrm>
            <a:off x="6280150" y="2965450"/>
            <a:ext cx="2673350" cy="708025"/>
          </a:xfrm>
          <a:prstGeom prst="roundRect">
            <a:avLst/>
          </a:prstGeom>
          <a:solidFill>
            <a:srgbClr val="FFFF00"/>
          </a:solidFill>
          <a:ln>
            <a:solidFill>
              <a:srgbClr val="FFFF00"/>
            </a:solidFill>
          </a:ln>
        </p:spPr>
        <p:style>
          <a:lnRef idx="1">
            <a:schemeClr val="accent2"/>
          </a:lnRef>
          <a:fillRef idx="2">
            <a:schemeClr val="accent2"/>
          </a:fillRef>
          <a:effectRef idx="1">
            <a:schemeClr val="accent2"/>
          </a:effectRef>
          <a:fontRef idx="minor">
            <a:schemeClr val="dk1"/>
          </a:fontRef>
        </p:style>
        <p:txBody>
          <a:bodyPr anchor="ctr"/>
          <a:lstStyle/>
          <a:p>
            <a:pPr algn="ctr">
              <a:defRPr/>
            </a:pPr>
            <a:r>
              <a:rPr lang="ja-JP" altLang="en-US" sz="2800" dirty="0">
                <a:solidFill>
                  <a:srgbClr val="FF0000"/>
                </a:solidFill>
              </a:rPr>
              <a:t>全体の</a:t>
            </a:r>
            <a:r>
              <a:rPr lang="en-US" altLang="ja-JP" sz="2800" dirty="0">
                <a:solidFill>
                  <a:srgbClr val="FF0000"/>
                </a:solidFill>
              </a:rPr>
              <a:t>82.2</a:t>
            </a:r>
            <a:r>
              <a:rPr lang="ja-JP" altLang="en-US" sz="2800" dirty="0">
                <a:solidFill>
                  <a:srgbClr val="FF0000"/>
                </a:solidFill>
              </a:rPr>
              <a:t>％</a:t>
            </a:r>
            <a:endParaRPr lang="en-US" altLang="ja-JP" sz="2800" dirty="0">
              <a:solidFill>
                <a:srgbClr val="FF0000"/>
              </a:solidFill>
            </a:endParaRPr>
          </a:p>
        </p:txBody>
      </p:sp>
      <p:sp>
        <p:nvSpPr>
          <p:cNvPr id="12" name="正方形/長方形 11"/>
          <p:cNvSpPr/>
          <p:nvPr/>
        </p:nvSpPr>
        <p:spPr bwMode="auto">
          <a:xfrm>
            <a:off x="1300163" y="1574800"/>
            <a:ext cx="4335462" cy="717550"/>
          </a:xfrm>
          <a:prstGeom prst="rect">
            <a:avLst/>
          </a:prstGeom>
          <a:noFill/>
          <a:ln w="38100">
            <a:solidFill>
              <a:srgbClr val="FF66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solidFill>
                <a:srgbClr val="FF5050"/>
              </a:solidFill>
            </a:endParaRPr>
          </a:p>
        </p:txBody>
      </p:sp>
      <p:cxnSp>
        <p:nvCxnSpPr>
          <p:cNvPr id="16" name="直線コネクタ 15">
            <a:extLst>
              <a:ext uri="{FF2B5EF4-FFF2-40B4-BE49-F238E27FC236}">
                <a16:creationId xmlns:a16="http://schemas.microsoft.com/office/drawing/2014/main" id="{8C6EDB1A-C167-494A-A6B8-D9F40269EE52}"/>
              </a:ext>
            </a:extLst>
          </p:cNvPr>
          <p:cNvCxnSpPr>
            <a:cxnSpLocks/>
          </p:cNvCxnSpPr>
          <p:nvPr/>
        </p:nvCxnSpPr>
        <p:spPr>
          <a:xfrm>
            <a:off x="99282" y="683692"/>
            <a:ext cx="886592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pic>
        <p:nvPicPr>
          <p:cNvPr id="20" name="図 1">
            <a:extLst>
              <a:ext uri="{FF2B5EF4-FFF2-40B4-BE49-F238E27FC236}">
                <a16:creationId xmlns:a16="http://schemas.microsoft.com/office/drawing/2014/main" id="{5BF04966-344A-475B-8FA2-9053141CCF6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4098" y="260648"/>
            <a:ext cx="1521104" cy="31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906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8464</TotalTime>
  <Words>1413</Words>
  <Application>Microsoft Office PowerPoint</Application>
  <PresentationFormat>画面に合わせる (4:3)</PresentationFormat>
  <Paragraphs>159</Paragraphs>
  <Slides>11</Slides>
  <Notes>10</Notes>
  <HiddenSlides>0</HiddenSlides>
  <MMClips>0</MMClips>
  <ScaleCrop>false</ScaleCrop>
  <HeadingPairs>
    <vt:vector size="8" baseType="variant">
      <vt:variant>
        <vt:lpstr>使用されているフォント</vt:lpstr>
      </vt:variant>
      <vt:variant>
        <vt:i4>7</vt:i4>
      </vt:variant>
      <vt:variant>
        <vt:lpstr>テーマ</vt:lpstr>
      </vt:variant>
      <vt:variant>
        <vt:i4>2</vt:i4>
      </vt:variant>
      <vt:variant>
        <vt:lpstr>埋め込まれた OLE サーバー</vt:lpstr>
      </vt:variant>
      <vt:variant>
        <vt:i4>1</vt:i4>
      </vt:variant>
      <vt:variant>
        <vt:lpstr>スライド タイトル</vt:lpstr>
      </vt:variant>
      <vt:variant>
        <vt:i4>11</vt:i4>
      </vt:variant>
    </vt:vector>
  </HeadingPairs>
  <TitlesOfParts>
    <vt:vector size="21" baseType="lpstr">
      <vt:lpstr>HGPｺﾞｼｯｸE</vt:lpstr>
      <vt:lpstr>ＭＳ Ｐゴシック</vt:lpstr>
      <vt:lpstr>ＭＳ Ｐ明朝</vt:lpstr>
      <vt:lpstr>游ゴシック</vt:lpstr>
      <vt:lpstr>Arial</vt:lpstr>
      <vt:lpstr>Calibri</vt:lpstr>
      <vt:lpstr>Calibri Light</vt:lpstr>
      <vt:lpstr>Office ​​テーマ</vt:lpstr>
      <vt:lpstr>Office テーマ</vt:lpstr>
      <vt:lpstr>グラフ</vt:lpstr>
      <vt:lpstr>じゅうたく小町 キャリア班の活動報告</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低層住宅における 女性技術者情報交換会からの環境改善</dc:title>
  <dc:creator>usdn000</dc:creator>
  <cp:lastModifiedBy>nagu-39s@outlook.jp</cp:lastModifiedBy>
  <cp:revision>388</cp:revision>
  <cp:lastPrinted>2019-12-07T06:32:49Z</cp:lastPrinted>
  <dcterms:created xsi:type="dcterms:W3CDTF">2016-08-16T07:20:31Z</dcterms:created>
  <dcterms:modified xsi:type="dcterms:W3CDTF">2020-03-16T08:42:36Z</dcterms:modified>
</cp:coreProperties>
</file>